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1" r:id="rId2"/>
    <p:sldId id="263" r:id="rId3"/>
    <p:sldId id="256" r:id="rId4"/>
    <p:sldId id="273" r:id="rId5"/>
    <p:sldId id="275" r:id="rId6"/>
    <p:sldId id="274" r:id="rId7"/>
    <p:sldId id="276" r:id="rId8"/>
    <p:sldId id="277" r:id="rId9"/>
    <p:sldId id="278" r:id="rId10"/>
    <p:sldId id="279" r:id="rId11"/>
    <p:sldId id="280" r:id="rId12"/>
    <p:sldId id="269"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718" autoAdjust="0"/>
  </p:normalViewPr>
  <p:slideViewPr>
    <p:cSldViewPr snapToGrid="0">
      <p:cViewPr varScale="1">
        <p:scale>
          <a:sx n="87" d="100"/>
          <a:sy n="87" d="100"/>
        </p:scale>
        <p:origin x="552" y="90"/>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73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8871" y="0"/>
            <a:ext cx="3014393" cy="467363"/>
          </a:xfrm>
          <a:prstGeom prst="rect">
            <a:avLst/>
          </a:prstGeom>
        </p:spPr>
        <p:txBody>
          <a:bodyPr vert="horz" lIns="91440" tIns="45720" rIns="91440" bIns="45720" rtlCol="0"/>
          <a:lstStyle>
            <a:lvl1pPr algn="r">
              <a:defRPr sz="1200"/>
            </a:lvl1pPr>
          </a:lstStyle>
          <a:p>
            <a:fld id="{6243D9D0-B58D-4094-9944-0BACF7B53011}" type="datetimeFigureOut">
              <a:rPr lang="en-US" smtClean="0"/>
              <a:t>1/8/2016</a:t>
            </a:fld>
            <a:endParaRPr lang="en-US" dirty="0"/>
          </a:p>
        </p:txBody>
      </p:sp>
      <p:sp>
        <p:nvSpPr>
          <p:cNvPr id="4" name="Footer Placeholder 3"/>
          <p:cNvSpPr>
            <a:spLocks noGrp="1"/>
          </p:cNvSpPr>
          <p:nvPr>
            <p:ph type="ftr" sz="quarter" idx="2"/>
          </p:nvPr>
        </p:nvSpPr>
        <p:spPr>
          <a:xfrm>
            <a:off x="1" y="8841738"/>
            <a:ext cx="3014393" cy="4673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8871" y="8841738"/>
            <a:ext cx="3014393" cy="467363"/>
          </a:xfrm>
          <a:prstGeom prst="rect">
            <a:avLst/>
          </a:prstGeom>
        </p:spPr>
        <p:txBody>
          <a:bodyPr vert="horz" lIns="91440" tIns="45720" rIns="91440" bIns="45720" rtlCol="0" anchor="b"/>
          <a:lstStyle>
            <a:lvl1pPr algn="r">
              <a:defRPr sz="1200"/>
            </a:lvl1pPr>
          </a:lstStyle>
          <a:p>
            <a:fld id="{B25A70F5-3843-489B-A9B2-243C3FB58DB5}" type="slidenum">
              <a:rPr lang="en-US" smtClean="0"/>
              <a:t>‹#›</a:t>
            </a:fld>
            <a:endParaRPr lang="en-US" dirty="0"/>
          </a:p>
        </p:txBody>
      </p:sp>
    </p:spTree>
    <p:extLst>
      <p:ext uri="{BB962C8B-B14F-4D97-AF65-F5344CB8AC3E}">
        <p14:creationId xmlns:p14="http://schemas.microsoft.com/office/powerpoint/2010/main" val="3896600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1"/>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39466" y="0"/>
            <a:ext cx="3013763" cy="467071"/>
          </a:xfrm>
          <a:prstGeom prst="rect">
            <a:avLst/>
          </a:prstGeom>
        </p:spPr>
        <p:txBody>
          <a:bodyPr vert="horz" lIns="93177" tIns="46589" rIns="93177" bIns="46589" rtlCol="0"/>
          <a:lstStyle>
            <a:lvl1pPr algn="r">
              <a:defRPr sz="1200"/>
            </a:lvl1pPr>
          </a:lstStyle>
          <a:p>
            <a:fld id="{2E5A61DB-4C0C-4139-8D43-EB6F8DC44CF3}" type="datetimeFigureOut">
              <a:rPr lang="en-US" smtClean="0"/>
              <a:t>1/8/2016</a:t>
            </a:fld>
            <a:endParaRPr lang="en-US"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707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30"/>
            <a:ext cx="3013763" cy="467070"/>
          </a:xfrm>
          <a:prstGeom prst="rect">
            <a:avLst/>
          </a:prstGeom>
        </p:spPr>
        <p:txBody>
          <a:bodyPr vert="horz" lIns="93177" tIns="46589" rIns="93177" bIns="46589" rtlCol="0" anchor="b"/>
          <a:lstStyle>
            <a:lvl1pPr algn="r">
              <a:defRPr sz="1200"/>
            </a:lvl1pPr>
          </a:lstStyle>
          <a:p>
            <a:fld id="{7E16AA27-94DF-400A-8B9A-0E081BBAB051}" type="slidenum">
              <a:rPr lang="en-US" smtClean="0"/>
              <a:t>‹#›</a:t>
            </a:fld>
            <a:endParaRPr lang="en-US" dirty="0"/>
          </a:p>
        </p:txBody>
      </p:sp>
    </p:spTree>
    <p:extLst>
      <p:ext uri="{BB962C8B-B14F-4D97-AF65-F5344CB8AC3E}">
        <p14:creationId xmlns:p14="http://schemas.microsoft.com/office/powerpoint/2010/main" val="183245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16AA27-94DF-400A-8B9A-0E081BBAB051}" type="slidenum">
              <a:rPr lang="en-US" smtClean="0"/>
              <a:t>1</a:t>
            </a:fld>
            <a:endParaRPr lang="en-US" dirty="0"/>
          </a:p>
        </p:txBody>
      </p:sp>
    </p:spTree>
    <p:extLst>
      <p:ext uri="{BB962C8B-B14F-4D97-AF65-F5344CB8AC3E}">
        <p14:creationId xmlns:p14="http://schemas.microsoft.com/office/powerpoint/2010/main" val="3873566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386B3-F2FA-4D76-910C-1F7DD786D8C4}" type="datetime1">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95420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C3443-BCB7-4CCF-81A3-2DB0A2ADB5F5}" type="datetime1">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405500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946E66-D953-463A-AA4A-C74CADAC02FA}" type="datetime1">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306789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73872-D2FB-4169-9138-954B025378BA}" type="datetime1">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116522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BD5A46-6E23-46B4-8D7C-05EFECC9088E}" type="datetime1">
              <a:rPr lang="en-US" smtClean="0"/>
              <a:t>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3905593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FD1884-350A-4474-B8E5-8CDF6822DD0C}" type="datetime1">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736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3FE371-EB76-4AE1-9F68-1389767689A2}" type="datetime1">
              <a:rPr lang="en-US" smtClean="0"/>
              <a:t>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361163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D0D2E2-1D12-4F06-B99C-12428E9529B1}" type="datetime1">
              <a:rPr lang="en-US" smtClean="0"/>
              <a:t>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352878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86827-CCA4-4884-84E7-5B77F186E7C9}" type="datetime1">
              <a:rPr lang="en-US" smtClean="0"/>
              <a:t>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290524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166C4-81F6-442E-B999-FFD9C7691C8A}" type="datetime1">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3604383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CDF9B-7B73-42BD-B673-7FACE7882909}" type="datetime1">
              <a:rPr lang="en-US" smtClean="0"/>
              <a:t>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86A00A-90F4-4091-A03D-82B6A5160D76}" type="slidenum">
              <a:rPr lang="en-US" smtClean="0"/>
              <a:t>‹#›</a:t>
            </a:fld>
            <a:endParaRPr lang="en-US" dirty="0"/>
          </a:p>
        </p:txBody>
      </p:sp>
    </p:spTree>
    <p:extLst>
      <p:ext uri="{BB962C8B-B14F-4D97-AF65-F5344CB8AC3E}">
        <p14:creationId xmlns:p14="http://schemas.microsoft.com/office/powerpoint/2010/main" val="27075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47AC5-2C2A-4B54-9864-F49336063484}" type="datetime1">
              <a:rPr lang="en-US" smtClean="0"/>
              <a:t>1/8/2016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6A00A-90F4-4091-A03D-82B6A5160D76}" type="slidenum">
              <a:rPr lang="en-US" smtClean="0"/>
              <a:t>‹#›</a:t>
            </a:fld>
            <a:endParaRPr lang="en-US" dirty="0"/>
          </a:p>
        </p:txBody>
      </p:sp>
    </p:spTree>
    <p:extLst>
      <p:ext uri="{BB962C8B-B14F-4D97-AF65-F5344CB8AC3E}">
        <p14:creationId xmlns:p14="http://schemas.microsoft.com/office/powerpoint/2010/main" val="23108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bajura@mail.wv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nrcce.wvu.edu/doe-epscor/" TargetMode="External"/><Relationship Id="rId4" Type="http://schemas.openxmlformats.org/officeDocument/2006/relationships/hyperlink" Target="mailto:crdumitrescu@mail.wvu.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nrcce.wvu.edu/doe-epscor/"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jan.taylor@wvresearch.org" TargetMode="External"/><Relationship Id="rId2" Type="http://schemas.openxmlformats.org/officeDocument/2006/relationships/hyperlink" Target="http://science.energy.gov/~/media/grants/pdf/foas/2014/SC_FOA_0001087.pdf" TargetMode="External"/><Relationship Id="rId1" Type="http://schemas.openxmlformats.org/officeDocument/2006/relationships/slideLayout" Target="../slideLayouts/slideLayout1.xml"/><Relationship Id="rId4" Type="http://schemas.openxmlformats.org/officeDocument/2006/relationships/hyperlink" Target="mailto:deanna.whorton@mail.wvu.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Richard.Bajura@mail.wvu.edu" TargetMode="External"/><Relationship Id="rId2" Type="http://schemas.openxmlformats.org/officeDocument/2006/relationships/hyperlink" Target="mailto:Jan.Taylor@wvresearch.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nrcce.wvu.edu/doe-epscor/"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nrcce.wvu.edu/doe-epsco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3957" y="1954022"/>
            <a:ext cx="9760828" cy="523220"/>
          </a:xfrm>
          <a:prstGeom prst="rect">
            <a:avLst/>
          </a:prstGeom>
          <a:noFill/>
        </p:spPr>
        <p:txBody>
          <a:bodyPr wrap="square" rtlCol="0">
            <a:spAutoFit/>
          </a:bodyPr>
          <a:lstStyle/>
          <a:p>
            <a:pPr algn="ctr"/>
            <a:r>
              <a:rPr lang="en-US" sz="2800" b="1" dirty="0" smtClean="0"/>
              <a:t>2016 DOE </a:t>
            </a:r>
            <a:r>
              <a:rPr lang="en-US" sz="2800" b="1" dirty="0" err="1" smtClean="0"/>
              <a:t>EPSCoR</a:t>
            </a:r>
            <a:r>
              <a:rPr lang="en-US" sz="2800" b="1" dirty="0" smtClean="0"/>
              <a:t> State Implementation Grants Program</a:t>
            </a:r>
            <a:endParaRPr lang="en-US" sz="2800" b="1" dirty="0"/>
          </a:p>
        </p:txBody>
      </p:sp>
      <p:sp>
        <p:nvSpPr>
          <p:cNvPr id="7" name="TextBox 6"/>
          <p:cNvSpPr txBox="1"/>
          <p:nvPr/>
        </p:nvSpPr>
        <p:spPr>
          <a:xfrm>
            <a:off x="3166355" y="3080505"/>
            <a:ext cx="4609322" cy="523220"/>
          </a:xfrm>
          <a:prstGeom prst="rect">
            <a:avLst/>
          </a:prstGeom>
          <a:noFill/>
        </p:spPr>
        <p:txBody>
          <a:bodyPr wrap="square" rtlCol="0">
            <a:spAutoFit/>
          </a:bodyPr>
          <a:lstStyle/>
          <a:p>
            <a:pPr algn="ctr"/>
            <a:r>
              <a:rPr lang="en-US" sz="2800" dirty="0" smtClean="0"/>
              <a:t>January 7, 2016</a:t>
            </a:r>
            <a:endParaRPr lang="en-US" sz="2800" dirty="0"/>
          </a:p>
        </p:txBody>
      </p:sp>
      <p:sp>
        <p:nvSpPr>
          <p:cNvPr id="8" name="TextBox 7"/>
          <p:cNvSpPr txBox="1"/>
          <p:nvPr/>
        </p:nvSpPr>
        <p:spPr>
          <a:xfrm>
            <a:off x="559833" y="5426423"/>
            <a:ext cx="1268963" cy="523220"/>
          </a:xfrm>
          <a:prstGeom prst="rect">
            <a:avLst/>
          </a:prstGeom>
          <a:noFill/>
        </p:spPr>
        <p:txBody>
          <a:bodyPr wrap="square" rtlCol="0">
            <a:spAutoFit/>
          </a:bodyPr>
          <a:lstStyle/>
          <a:p>
            <a:r>
              <a:rPr lang="en-US" sz="2400" u="sng" dirty="0" smtClean="0"/>
              <a:t>Contact</a:t>
            </a:r>
            <a:r>
              <a:rPr lang="en-US" sz="2800" u="sng" dirty="0" smtClean="0"/>
              <a:t>: </a:t>
            </a:r>
            <a:endParaRPr lang="en-US" sz="2800" u="sng" dirty="0"/>
          </a:p>
        </p:txBody>
      </p:sp>
      <p:sp>
        <p:nvSpPr>
          <p:cNvPr id="9" name="TextBox 8"/>
          <p:cNvSpPr txBox="1"/>
          <p:nvPr/>
        </p:nvSpPr>
        <p:spPr>
          <a:xfrm>
            <a:off x="1828796" y="5487978"/>
            <a:ext cx="9573210" cy="461665"/>
          </a:xfrm>
          <a:prstGeom prst="rect">
            <a:avLst/>
          </a:prstGeom>
          <a:noFill/>
          <a:ln>
            <a:solidFill>
              <a:schemeClr val="tx1"/>
            </a:solidFill>
          </a:ln>
        </p:spPr>
        <p:txBody>
          <a:bodyPr wrap="square" rtlCol="0">
            <a:spAutoFit/>
          </a:bodyPr>
          <a:lstStyle/>
          <a:p>
            <a:r>
              <a:rPr lang="en-US" sz="2400" dirty="0" smtClean="0"/>
              <a:t>Richard Bajura		</a:t>
            </a:r>
            <a:r>
              <a:rPr lang="en-US" sz="2400" dirty="0" smtClean="0">
                <a:hlinkClick r:id="rId3"/>
              </a:rPr>
              <a:t>rbajura@mail.wvu.edu</a:t>
            </a:r>
            <a:r>
              <a:rPr lang="en-US" sz="2400" dirty="0"/>
              <a:t>	</a:t>
            </a:r>
            <a:r>
              <a:rPr lang="en-US" sz="2400" dirty="0" smtClean="0"/>
              <a:t>	304-293-6034</a:t>
            </a:r>
          </a:p>
        </p:txBody>
      </p:sp>
      <p:sp>
        <p:nvSpPr>
          <p:cNvPr id="10" name="TextBox 9"/>
          <p:cNvSpPr txBox="1"/>
          <p:nvPr/>
        </p:nvSpPr>
        <p:spPr>
          <a:xfrm>
            <a:off x="1828796" y="5949643"/>
            <a:ext cx="9573210" cy="461665"/>
          </a:xfrm>
          <a:prstGeom prst="rect">
            <a:avLst/>
          </a:prstGeom>
          <a:noFill/>
          <a:ln>
            <a:solidFill>
              <a:schemeClr val="tx1"/>
            </a:solidFill>
          </a:ln>
        </p:spPr>
        <p:txBody>
          <a:bodyPr wrap="square" rtlCol="0">
            <a:spAutoFit/>
          </a:bodyPr>
          <a:lstStyle/>
          <a:p>
            <a:r>
              <a:rPr lang="en-US" sz="2400" dirty="0" smtClean="0"/>
              <a:t>Cristina Dumitrescu 	</a:t>
            </a:r>
            <a:r>
              <a:rPr lang="en-US" sz="2400" dirty="0" smtClean="0">
                <a:hlinkClick r:id="rId4"/>
              </a:rPr>
              <a:t>crdumitrescu@mail.wvu.edu</a:t>
            </a:r>
            <a:r>
              <a:rPr lang="en-US" sz="2400" dirty="0" smtClean="0"/>
              <a:t>		304-293-6906</a:t>
            </a:r>
            <a:endParaRPr lang="en-US" sz="2400" dirty="0"/>
          </a:p>
        </p:txBody>
      </p:sp>
      <p:sp>
        <p:nvSpPr>
          <p:cNvPr id="11" name="Slide Number Placeholder 10"/>
          <p:cNvSpPr>
            <a:spLocks noGrp="1"/>
          </p:cNvSpPr>
          <p:nvPr>
            <p:ph type="sldNum" sz="quarter" idx="12"/>
          </p:nvPr>
        </p:nvSpPr>
        <p:spPr/>
        <p:txBody>
          <a:bodyPr/>
          <a:lstStyle/>
          <a:p>
            <a:fld id="{3286A00A-90F4-4091-A03D-82B6A5160D76}" type="slidenum">
              <a:rPr lang="en-US" smtClean="0"/>
              <a:t>1</a:t>
            </a:fld>
            <a:endParaRPr lang="en-US" dirty="0"/>
          </a:p>
        </p:txBody>
      </p:sp>
      <p:sp>
        <p:nvSpPr>
          <p:cNvPr id="13" name="TextBox 12"/>
          <p:cNvSpPr txBox="1"/>
          <p:nvPr/>
        </p:nvSpPr>
        <p:spPr>
          <a:xfrm>
            <a:off x="559833" y="4180051"/>
            <a:ext cx="2232794" cy="523220"/>
          </a:xfrm>
          <a:prstGeom prst="rect">
            <a:avLst/>
          </a:prstGeom>
          <a:noFill/>
        </p:spPr>
        <p:txBody>
          <a:bodyPr wrap="square" rtlCol="0">
            <a:spAutoFit/>
          </a:bodyPr>
          <a:lstStyle/>
          <a:p>
            <a:r>
              <a:rPr lang="en-US" sz="2400" u="sng" dirty="0" smtClean="0"/>
              <a:t>Program info</a:t>
            </a:r>
            <a:r>
              <a:rPr lang="en-US" sz="2800" u="sng" dirty="0" smtClean="0"/>
              <a:t>: </a:t>
            </a:r>
            <a:endParaRPr lang="en-US" sz="2800" u="sng" dirty="0"/>
          </a:p>
        </p:txBody>
      </p:sp>
      <p:sp>
        <p:nvSpPr>
          <p:cNvPr id="14" name="TextBox 13"/>
          <p:cNvSpPr txBox="1"/>
          <p:nvPr/>
        </p:nvSpPr>
        <p:spPr>
          <a:xfrm>
            <a:off x="1828796" y="4641716"/>
            <a:ext cx="9573210" cy="461665"/>
          </a:xfrm>
          <a:prstGeom prst="rect">
            <a:avLst/>
          </a:prstGeom>
          <a:noFill/>
          <a:ln>
            <a:solidFill>
              <a:schemeClr val="tx1"/>
            </a:solidFill>
          </a:ln>
        </p:spPr>
        <p:txBody>
          <a:bodyPr wrap="square" rtlCol="0">
            <a:spAutoFit/>
          </a:bodyPr>
          <a:lstStyle/>
          <a:p>
            <a:r>
              <a:rPr lang="en-US" sz="2400" dirty="0" smtClean="0">
                <a:hlinkClick r:id="rId5"/>
              </a:rPr>
              <a:t>http</a:t>
            </a:r>
            <a:r>
              <a:rPr lang="en-US" sz="2400" dirty="0">
                <a:hlinkClick r:id="rId5"/>
              </a:rPr>
              <a:t>://nrcce.wvu.edu/doe-epscor</a:t>
            </a:r>
            <a:r>
              <a:rPr lang="en-US" sz="2400" dirty="0" smtClean="0">
                <a:hlinkClick r:id="rId5"/>
              </a:rPr>
              <a:t>/</a:t>
            </a:r>
            <a:r>
              <a:rPr lang="en-US" sz="2400" dirty="0" smtClean="0"/>
              <a:t> </a:t>
            </a:r>
          </a:p>
        </p:txBody>
      </p:sp>
    </p:spTree>
    <p:extLst>
      <p:ext uri="{BB962C8B-B14F-4D97-AF65-F5344CB8AC3E}">
        <p14:creationId xmlns:p14="http://schemas.microsoft.com/office/powerpoint/2010/main" val="1159844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10</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68368" y="1754813"/>
            <a:ext cx="5941352" cy="400110"/>
          </a:xfrm>
          <a:prstGeom prst="rect">
            <a:avLst/>
          </a:prstGeom>
        </p:spPr>
        <p:txBody>
          <a:bodyPr wrap="square">
            <a:spAutoFit/>
          </a:bodyPr>
          <a:lstStyle/>
          <a:p>
            <a:pPr>
              <a:spcAft>
                <a:spcPts val="1200"/>
              </a:spcAft>
            </a:pPr>
            <a:r>
              <a:rPr lang="en-US" sz="2000" dirty="0"/>
              <a:t>3. Roster of Investigators – Template provided </a:t>
            </a:r>
            <a:r>
              <a:rPr lang="en-US" sz="2000" dirty="0" smtClean="0"/>
              <a:t> </a:t>
            </a:r>
          </a:p>
        </p:txBody>
      </p:sp>
      <p:sp>
        <p:nvSpPr>
          <p:cNvPr id="6" name="Rectangle 5"/>
          <p:cNvSpPr/>
          <p:nvPr/>
        </p:nvSpPr>
        <p:spPr>
          <a:xfrm>
            <a:off x="1026379" y="1282196"/>
            <a:ext cx="3460819" cy="400110"/>
          </a:xfrm>
          <a:prstGeom prst="rect">
            <a:avLst/>
          </a:prstGeom>
        </p:spPr>
        <p:txBody>
          <a:bodyPr wrap="none">
            <a:spAutoFit/>
          </a:bodyPr>
          <a:lstStyle/>
          <a:p>
            <a:r>
              <a:rPr lang="en-US" sz="2000" b="1" u="sng" dirty="0" smtClean="0">
                <a:solidFill>
                  <a:srgbClr val="000000"/>
                </a:solidFill>
              </a:rPr>
              <a:t>How to prepare a pre-proposal</a:t>
            </a:r>
            <a:endParaRPr lang="en-US" sz="2000" b="1" u="sng" dirty="0"/>
          </a:p>
        </p:txBody>
      </p:sp>
      <p:sp>
        <p:nvSpPr>
          <p:cNvPr id="7" name="Rectangle 6"/>
          <p:cNvSpPr/>
          <p:nvPr/>
        </p:nvSpPr>
        <p:spPr>
          <a:xfrm>
            <a:off x="385307" y="5648464"/>
            <a:ext cx="3988985" cy="1015663"/>
          </a:xfrm>
          <a:prstGeom prst="rect">
            <a:avLst/>
          </a:prstGeom>
        </p:spPr>
        <p:txBody>
          <a:bodyPr wrap="square">
            <a:spAutoFit/>
          </a:bodyPr>
          <a:lstStyle/>
          <a:p>
            <a:r>
              <a:rPr lang="en-US" sz="2000" b="1" dirty="0" smtClean="0">
                <a:solidFill>
                  <a:srgbClr val="000000"/>
                </a:solidFill>
              </a:rPr>
              <a:t>Template for team roster list available at</a:t>
            </a:r>
            <a:endParaRPr lang="en-US" sz="2000" b="1" dirty="0"/>
          </a:p>
          <a:p>
            <a:r>
              <a:rPr lang="en-US" sz="2000" b="1" dirty="0" smtClean="0">
                <a:solidFill>
                  <a:srgbClr val="000000"/>
                </a:solidFill>
                <a:hlinkClick r:id="rId2"/>
              </a:rPr>
              <a:t>http</a:t>
            </a:r>
            <a:r>
              <a:rPr lang="en-US" sz="2000" b="1" dirty="0">
                <a:solidFill>
                  <a:srgbClr val="000000"/>
                </a:solidFill>
                <a:hlinkClick r:id="rId2"/>
              </a:rPr>
              <a:t>://nrcce.wvu.edu/doe-epscor</a:t>
            </a:r>
            <a:r>
              <a:rPr lang="en-US" sz="2000" b="1" dirty="0" smtClean="0">
                <a:solidFill>
                  <a:srgbClr val="000000"/>
                </a:solidFill>
                <a:hlinkClick r:id="rId2"/>
              </a:rPr>
              <a:t>/</a:t>
            </a:r>
            <a:r>
              <a:rPr lang="en-US" sz="2000" b="1" dirty="0" smtClean="0">
                <a:solidFill>
                  <a:srgbClr val="000000"/>
                </a:solidFill>
              </a:rPr>
              <a:t>   </a:t>
            </a:r>
          </a:p>
        </p:txBody>
      </p:sp>
      <p:pic>
        <p:nvPicPr>
          <p:cNvPr id="3" name="Picture 2"/>
          <p:cNvPicPr>
            <a:picLocks noChangeAspect="1"/>
          </p:cNvPicPr>
          <p:nvPr/>
        </p:nvPicPr>
        <p:blipFill>
          <a:blip r:embed="rId3"/>
          <a:stretch>
            <a:fillRect/>
          </a:stretch>
        </p:blipFill>
        <p:spPr>
          <a:xfrm>
            <a:off x="1989372" y="2431647"/>
            <a:ext cx="9069925" cy="2938688"/>
          </a:xfrm>
          <a:prstGeom prst="rect">
            <a:avLst/>
          </a:prstGeom>
          <a:ln>
            <a:solidFill>
              <a:schemeClr val="tx1"/>
            </a:solidFill>
          </a:ln>
        </p:spPr>
      </p:pic>
    </p:spTree>
    <p:extLst>
      <p:ext uri="{BB962C8B-B14F-4D97-AF65-F5344CB8AC3E}">
        <p14:creationId xmlns:p14="http://schemas.microsoft.com/office/powerpoint/2010/main" val="2973333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11</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80723" y="1747794"/>
            <a:ext cx="10340359" cy="400110"/>
          </a:xfrm>
          <a:prstGeom prst="rect">
            <a:avLst/>
          </a:prstGeom>
        </p:spPr>
        <p:txBody>
          <a:bodyPr wrap="square">
            <a:spAutoFit/>
          </a:bodyPr>
          <a:lstStyle/>
          <a:p>
            <a:pPr>
              <a:spcAft>
                <a:spcPts val="1200"/>
              </a:spcAft>
            </a:pPr>
            <a:r>
              <a:rPr lang="en-US" sz="2000" dirty="0" smtClean="0"/>
              <a:t>4. Communication </a:t>
            </a:r>
            <a:r>
              <a:rPr lang="en-US" sz="2000" dirty="0"/>
              <a:t>from DOE Program Office regarding interest in cost sharing with DOE </a:t>
            </a:r>
            <a:r>
              <a:rPr lang="en-US" sz="2000" dirty="0" err="1"/>
              <a:t>EPSCoR</a:t>
            </a:r>
            <a:r>
              <a:rPr lang="en-US" sz="2000" dirty="0"/>
              <a:t> </a:t>
            </a:r>
          </a:p>
        </p:txBody>
      </p:sp>
      <p:sp>
        <p:nvSpPr>
          <p:cNvPr id="6" name="Rectangle 5"/>
          <p:cNvSpPr/>
          <p:nvPr/>
        </p:nvSpPr>
        <p:spPr>
          <a:xfrm>
            <a:off x="1026379" y="1282196"/>
            <a:ext cx="3460819" cy="400110"/>
          </a:xfrm>
          <a:prstGeom prst="rect">
            <a:avLst/>
          </a:prstGeom>
        </p:spPr>
        <p:txBody>
          <a:bodyPr wrap="none">
            <a:spAutoFit/>
          </a:bodyPr>
          <a:lstStyle/>
          <a:p>
            <a:r>
              <a:rPr lang="en-US" sz="2000" b="1" u="sng" dirty="0" smtClean="0">
                <a:solidFill>
                  <a:srgbClr val="000000"/>
                </a:solidFill>
              </a:rPr>
              <a:t>How to prepare a pre-proposal</a:t>
            </a:r>
            <a:endParaRPr lang="en-US" sz="2000" b="1" u="sng" dirty="0"/>
          </a:p>
        </p:txBody>
      </p:sp>
      <p:sp>
        <p:nvSpPr>
          <p:cNvPr id="3" name="Rectangle 2"/>
          <p:cNvSpPr/>
          <p:nvPr/>
        </p:nvSpPr>
        <p:spPr>
          <a:xfrm>
            <a:off x="954486" y="2213392"/>
            <a:ext cx="10573077" cy="3785652"/>
          </a:xfrm>
          <a:prstGeom prst="rect">
            <a:avLst/>
          </a:prstGeom>
        </p:spPr>
        <p:txBody>
          <a:bodyPr wrap="square">
            <a:spAutoFit/>
          </a:bodyPr>
          <a:lstStyle/>
          <a:p>
            <a:pPr marL="342900" indent="-342900">
              <a:spcAft>
                <a:spcPts val="1200"/>
              </a:spcAft>
              <a:buFontTx/>
              <a:buChar char="-"/>
            </a:pPr>
            <a:r>
              <a:rPr lang="en-US" sz="2000" dirty="0" smtClean="0">
                <a:solidFill>
                  <a:srgbClr val="000000"/>
                </a:solidFill>
              </a:rPr>
              <a:t>Develop </a:t>
            </a:r>
            <a:r>
              <a:rPr lang="en-US" sz="2000" dirty="0">
                <a:solidFill>
                  <a:srgbClr val="000000"/>
                </a:solidFill>
              </a:rPr>
              <a:t>a working relationship with a DOE Program Office that would co-fund 10% of the research supported by the DOE </a:t>
            </a:r>
            <a:r>
              <a:rPr lang="en-US" sz="2000" dirty="0" err="1">
                <a:solidFill>
                  <a:srgbClr val="000000"/>
                </a:solidFill>
              </a:rPr>
              <a:t>EPSCoR</a:t>
            </a:r>
            <a:r>
              <a:rPr lang="en-US" sz="2000" dirty="0">
                <a:solidFill>
                  <a:srgbClr val="000000"/>
                </a:solidFill>
              </a:rPr>
              <a:t> program (a requirement of DOE </a:t>
            </a:r>
            <a:r>
              <a:rPr lang="en-US" sz="2000" dirty="0" err="1">
                <a:solidFill>
                  <a:srgbClr val="000000"/>
                </a:solidFill>
              </a:rPr>
              <a:t>EPSCoR</a:t>
            </a:r>
            <a:r>
              <a:rPr lang="en-US" sz="2000" dirty="0">
                <a:solidFill>
                  <a:srgbClr val="000000"/>
                </a:solidFill>
              </a:rPr>
              <a:t>). </a:t>
            </a:r>
          </a:p>
          <a:p>
            <a:pPr marL="342900" indent="-342900">
              <a:spcAft>
                <a:spcPts val="1200"/>
              </a:spcAft>
              <a:buFontTx/>
              <a:buChar char="-"/>
            </a:pPr>
            <a:r>
              <a:rPr lang="en-US" sz="2000" dirty="0"/>
              <a:t>We need to hook up with a DOE program office that would be interested in our work. </a:t>
            </a:r>
            <a:r>
              <a:rPr lang="en-US" sz="2000" dirty="0" smtClean="0"/>
              <a:t>Go </a:t>
            </a:r>
            <a:r>
              <a:rPr lang="en-US" sz="2000" dirty="0"/>
              <a:t>over </a:t>
            </a:r>
            <a:r>
              <a:rPr lang="en-US" sz="2000" dirty="0" smtClean="0"/>
              <a:t>your research concept with </a:t>
            </a:r>
            <a:r>
              <a:rPr lang="en-US" sz="2000" dirty="0"/>
              <a:t>your DOE counterparts to avoid surprises at the end stage of proposal preparation when endorsements would be needed. You are talking real money here that the DOE program officer will have to take from his or her budget and give it to DOE </a:t>
            </a:r>
            <a:r>
              <a:rPr lang="en-US" sz="2000" dirty="0" err="1"/>
              <a:t>EPSCoR</a:t>
            </a:r>
            <a:r>
              <a:rPr lang="en-US" sz="2000" dirty="0"/>
              <a:t>. </a:t>
            </a:r>
            <a:endParaRPr lang="en-US" sz="2000" dirty="0">
              <a:solidFill>
                <a:srgbClr val="000000"/>
              </a:solidFill>
            </a:endParaRPr>
          </a:p>
          <a:p>
            <a:pPr marL="342900" indent="-342900">
              <a:spcAft>
                <a:spcPts val="1200"/>
              </a:spcAft>
              <a:buFontTx/>
              <a:buChar char="-"/>
            </a:pPr>
            <a:r>
              <a:rPr lang="en-US" sz="2000" dirty="0" smtClean="0"/>
              <a:t>Note </a:t>
            </a:r>
            <a:r>
              <a:rPr lang="en-US" sz="2000" dirty="0"/>
              <a:t>that national laboratories do not count here – DOE is looking for a DOE program office in this criterion. The national laboratories are run by contractors and do not speak for DOE. An exception is NETL where it is both a national lab and is operated by federal (DOE) personnel, as distinct from the other national labs. Researchers should work to establish their DOE relationships in time for consideration by WV </a:t>
            </a:r>
            <a:r>
              <a:rPr lang="en-US" sz="2000" dirty="0" err="1"/>
              <a:t>EPSCoR</a:t>
            </a:r>
            <a:r>
              <a:rPr lang="en-US" sz="2000" dirty="0"/>
              <a:t> in the down selection </a:t>
            </a:r>
            <a:r>
              <a:rPr lang="en-US" sz="2000" dirty="0" smtClean="0"/>
              <a:t>process. </a:t>
            </a:r>
            <a:endParaRPr lang="en-US" sz="2000" dirty="0"/>
          </a:p>
        </p:txBody>
      </p:sp>
    </p:spTree>
    <p:extLst>
      <p:ext uri="{BB962C8B-B14F-4D97-AF65-F5344CB8AC3E}">
        <p14:creationId xmlns:p14="http://schemas.microsoft.com/office/powerpoint/2010/main" val="3150567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12</a:t>
            </a:fld>
            <a:endParaRPr lang="en-US" dirty="0"/>
          </a:p>
        </p:txBody>
      </p:sp>
      <p:pic>
        <p:nvPicPr>
          <p:cNvPr id="7" name="Picture 8" descr="http://1.bp.blogspot.com/-jRHSjzVJQRo/TdedE9NkzyI/AAAAAAAAB5I/OyoJD14T12M/s400/questions-answers-chemical-enginee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214" y="1501833"/>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930094" y="2781825"/>
            <a:ext cx="3336170" cy="584775"/>
          </a:xfrm>
          <a:prstGeom prst="rect">
            <a:avLst/>
          </a:prstGeom>
        </p:spPr>
        <p:txBody>
          <a:bodyPr wrap="none">
            <a:spAutoFit/>
          </a:bodyPr>
          <a:lstStyle/>
          <a:p>
            <a:r>
              <a:rPr lang="en-US" sz="3200" b="1" dirty="0" smtClean="0"/>
              <a:t>OPEN DISCUSSION</a:t>
            </a:r>
            <a:endParaRPr lang="en-US" sz="3200" dirty="0"/>
          </a:p>
        </p:txBody>
      </p:sp>
    </p:spTree>
    <p:extLst>
      <p:ext uri="{BB962C8B-B14F-4D97-AF65-F5344CB8AC3E}">
        <p14:creationId xmlns:p14="http://schemas.microsoft.com/office/powerpoint/2010/main" val="2961428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42173" y="1633366"/>
            <a:ext cx="7988308" cy="3046988"/>
          </a:xfrm>
          <a:prstGeom prst="rect">
            <a:avLst/>
          </a:prstGeom>
          <a:ln>
            <a:noFill/>
          </a:ln>
        </p:spPr>
        <p:txBody>
          <a:bodyPr wrap="square">
            <a:spAutoFit/>
          </a:bodyPr>
          <a:lstStyle/>
          <a:p>
            <a:endParaRPr lang="en-US" sz="2400" dirty="0"/>
          </a:p>
          <a:p>
            <a:pPr marL="457200" indent="-457200">
              <a:buFont typeface="+mj-lt"/>
              <a:buAutoNum type="arabicPeriod"/>
            </a:pPr>
            <a:r>
              <a:rPr lang="en-US" sz="2400" dirty="0" smtClean="0"/>
              <a:t>Overview </a:t>
            </a:r>
            <a:r>
              <a:rPr lang="en-US" sz="2400" dirty="0"/>
              <a:t>of DOE </a:t>
            </a:r>
            <a:r>
              <a:rPr lang="en-US" sz="2400" dirty="0" err="1"/>
              <a:t>EPSCoR</a:t>
            </a:r>
            <a:r>
              <a:rPr lang="en-US" sz="2400" dirty="0"/>
              <a:t> Implementation Grants </a:t>
            </a:r>
            <a:r>
              <a:rPr lang="en-US" sz="2400" dirty="0" smtClean="0"/>
              <a:t>Program</a:t>
            </a:r>
          </a:p>
          <a:p>
            <a:pPr marL="457200" indent="-457200">
              <a:buFont typeface="+mj-lt"/>
              <a:buAutoNum type="arabicPeriod"/>
            </a:pPr>
            <a:endParaRPr lang="en-US" sz="2400" dirty="0" smtClean="0"/>
          </a:p>
          <a:p>
            <a:pPr marL="457200" indent="-457200">
              <a:buFont typeface="+mj-lt"/>
              <a:buAutoNum type="arabicPeriod"/>
            </a:pPr>
            <a:r>
              <a:rPr lang="en-US" sz="2400" dirty="0" smtClean="0"/>
              <a:t>WV </a:t>
            </a:r>
            <a:r>
              <a:rPr lang="en-US" sz="2400" dirty="0" err="1"/>
              <a:t>EPSCoR</a:t>
            </a:r>
            <a:r>
              <a:rPr lang="en-US" sz="2400" dirty="0"/>
              <a:t> Process for Selecting Research Team to Apply for DOE </a:t>
            </a:r>
            <a:r>
              <a:rPr lang="en-US" sz="2400" dirty="0" err="1"/>
              <a:t>EPSCoR</a:t>
            </a:r>
            <a:r>
              <a:rPr lang="en-US" sz="2400" dirty="0"/>
              <a:t> Implementation </a:t>
            </a:r>
          </a:p>
          <a:p>
            <a:pPr marL="457200" indent="-457200">
              <a:buFont typeface="+mj-lt"/>
              <a:buAutoNum type="arabicPeriod"/>
            </a:pPr>
            <a:endParaRPr lang="en-US" sz="2400" dirty="0" smtClean="0"/>
          </a:p>
          <a:p>
            <a:pPr marL="457200" indent="-457200">
              <a:buFont typeface="+mj-lt"/>
              <a:buAutoNum type="arabicPeriod"/>
            </a:pPr>
            <a:r>
              <a:rPr lang="en-US" sz="2400" dirty="0" smtClean="0"/>
              <a:t>Open </a:t>
            </a:r>
            <a:r>
              <a:rPr lang="en-US" sz="2400" dirty="0"/>
              <a:t>Discussion </a:t>
            </a:r>
          </a:p>
          <a:p>
            <a:endParaRPr lang="en-US" sz="2400" dirty="0"/>
          </a:p>
        </p:txBody>
      </p:sp>
      <p:sp>
        <p:nvSpPr>
          <p:cNvPr id="2" name="Slide Number Placeholder 1"/>
          <p:cNvSpPr>
            <a:spLocks noGrp="1"/>
          </p:cNvSpPr>
          <p:nvPr>
            <p:ph type="sldNum" sz="quarter" idx="12"/>
          </p:nvPr>
        </p:nvSpPr>
        <p:spPr/>
        <p:txBody>
          <a:bodyPr/>
          <a:lstStyle/>
          <a:p>
            <a:fld id="{3286A00A-90F4-4091-A03D-82B6A5160D76}" type="slidenum">
              <a:rPr lang="en-US" smtClean="0"/>
              <a:t>2</a:t>
            </a:fld>
            <a:endParaRPr lang="en-US" dirty="0"/>
          </a:p>
        </p:txBody>
      </p:sp>
      <p:sp>
        <p:nvSpPr>
          <p:cNvPr id="5" name="Rectangle 4"/>
          <p:cNvSpPr/>
          <p:nvPr/>
        </p:nvSpPr>
        <p:spPr>
          <a:xfrm>
            <a:off x="5250472" y="644106"/>
            <a:ext cx="1475147" cy="523220"/>
          </a:xfrm>
          <a:prstGeom prst="rect">
            <a:avLst/>
          </a:prstGeom>
        </p:spPr>
        <p:txBody>
          <a:bodyPr wrap="none">
            <a:spAutoFit/>
          </a:bodyPr>
          <a:lstStyle/>
          <a:p>
            <a:r>
              <a:rPr lang="en-US" sz="2800" b="1" dirty="0" smtClean="0"/>
              <a:t>AGENDA</a:t>
            </a:r>
            <a:endParaRPr lang="en-US" sz="2800" dirty="0"/>
          </a:p>
        </p:txBody>
      </p:sp>
    </p:spTree>
    <p:extLst>
      <p:ext uri="{BB962C8B-B14F-4D97-AF65-F5344CB8AC3E}">
        <p14:creationId xmlns:p14="http://schemas.microsoft.com/office/powerpoint/2010/main" val="2583653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04119" y="1049104"/>
            <a:ext cx="10142376" cy="5016758"/>
          </a:xfrm>
          <a:prstGeom prst="rect">
            <a:avLst/>
          </a:prstGeom>
          <a:ln>
            <a:noFill/>
          </a:ln>
        </p:spPr>
        <p:txBody>
          <a:bodyPr wrap="square">
            <a:spAutoFit/>
          </a:bodyPr>
          <a:lstStyle/>
          <a:p>
            <a:pPr marL="285750" indent="-285750">
              <a:spcAft>
                <a:spcPts val="1200"/>
              </a:spcAft>
              <a:buFont typeface="Arial" panose="020B0604020202020204" pitchFamily="34" charset="0"/>
              <a:buChar char="•"/>
            </a:pPr>
            <a:r>
              <a:rPr lang="en-US" dirty="0" smtClean="0"/>
              <a:t> Although the 2016 DOE </a:t>
            </a:r>
            <a:r>
              <a:rPr lang="en-US" sz="2000" dirty="0" err="1" smtClean="0"/>
              <a:t>EPSCoR</a:t>
            </a:r>
            <a:r>
              <a:rPr lang="en-US" sz="2000" dirty="0"/>
              <a:t> </a:t>
            </a:r>
            <a:r>
              <a:rPr lang="en-US" sz="2000" dirty="0" smtClean="0"/>
              <a:t> State Implementation Program has not been released yet, the application deadline is likely to be in April of 2016. </a:t>
            </a:r>
          </a:p>
          <a:p>
            <a:pPr marL="285750" indent="-285750">
              <a:buFont typeface="Arial" panose="020B0604020202020204" pitchFamily="34" charset="0"/>
              <a:buChar char="•"/>
            </a:pPr>
            <a:r>
              <a:rPr lang="en-US" sz="2000" dirty="0"/>
              <a:t>While we wait for the release of this year’s solicitation , here is the link to </a:t>
            </a:r>
            <a:r>
              <a:rPr lang="en-US" sz="2000" dirty="0" smtClean="0"/>
              <a:t>most recent solicitation (2014):</a:t>
            </a:r>
          </a:p>
          <a:p>
            <a:pPr marL="283464">
              <a:spcAft>
                <a:spcPts val="600"/>
              </a:spcAft>
            </a:pPr>
            <a:r>
              <a:rPr lang="en-US" sz="2000" dirty="0" smtClean="0">
                <a:hlinkClick r:id="rId2"/>
              </a:rPr>
              <a:t>http</a:t>
            </a:r>
            <a:r>
              <a:rPr lang="en-US" sz="2000" dirty="0">
                <a:hlinkClick r:id="rId2"/>
              </a:rPr>
              <a:t>://science.energy.gov/~/media/grants/pdf/foas/2014/SC_FOA_0001087.pdf</a:t>
            </a:r>
            <a:r>
              <a:rPr lang="en-US" sz="2000" dirty="0"/>
              <a:t>. </a:t>
            </a:r>
            <a:endParaRPr lang="en-US" sz="2000" dirty="0" smtClean="0"/>
          </a:p>
          <a:p>
            <a:pPr marL="283464">
              <a:spcAft>
                <a:spcPts val="1200"/>
              </a:spcAft>
            </a:pPr>
            <a:r>
              <a:rPr lang="en-US" sz="2000" dirty="0" smtClean="0"/>
              <a:t>We </a:t>
            </a:r>
            <a:r>
              <a:rPr lang="en-US" sz="2000" dirty="0"/>
              <a:t>do not expect major changes in this year’s solicitation.</a:t>
            </a:r>
            <a:endParaRPr lang="en-US" sz="2000" dirty="0" smtClean="0"/>
          </a:p>
          <a:p>
            <a:pPr marL="342900" indent="-342900">
              <a:spcAft>
                <a:spcPts val="1200"/>
              </a:spcAft>
              <a:buFont typeface="Arial" panose="020B0604020202020204" pitchFamily="34" charset="0"/>
              <a:buChar char="•"/>
            </a:pPr>
            <a:r>
              <a:rPr lang="en-US" sz="2000" dirty="0"/>
              <a:t>Due dates:</a:t>
            </a:r>
          </a:p>
          <a:p>
            <a:pPr marL="740664" indent="-342900">
              <a:spcAft>
                <a:spcPts val="600"/>
              </a:spcAft>
              <a:buFont typeface="Arial" panose="020B0604020202020204" pitchFamily="34" charset="0"/>
              <a:buChar char="•"/>
            </a:pPr>
            <a:r>
              <a:rPr lang="en-US" sz="2000" dirty="0"/>
              <a:t>Submission of Letter of Intent: Monday, January 11, 2016 at 5 PM EST</a:t>
            </a:r>
          </a:p>
          <a:p>
            <a:pPr marL="740664" indent="-342900">
              <a:spcAft>
                <a:spcPts val="1200"/>
              </a:spcAft>
              <a:buFont typeface="Arial" panose="020B0604020202020204" pitchFamily="34" charset="0"/>
              <a:buChar char="•"/>
            </a:pPr>
            <a:r>
              <a:rPr lang="en-US" sz="2000" dirty="0"/>
              <a:t>Pre‐Proposal Submission: Friday, January 29, 2016 at 5 PM </a:t>
            </a:r>
            <a:r>
              <a:rPr lang="en-US" sz="2000" dirty="0" smtClean="0"/>
              <a:t>EST</a:t>
            </a:r>
          </a:p>
          <a:p>
            <a:pPr marL="342900" indent="-342900">
              <a:spcAft>
                <a:spcPts val="1200"/>
              </a:spcAft>
              <a:buFont typeface="Arial" panose="020B0604020202020204" pitchFamily="34" charset="0"/>
              <a:buChar char="•"/>
            </a:pPr>
            <a:r>
              <a:rPr lang="en-US" sz="2000" dirty="0"/>
              <a:t>Letters of Intent and Pre‐Proposals should be submitted electronically </a:t>
            </a:r>
            <a:r>
              <a:rPr lang="en-US" sz="2000" dirty="0" smtClean="0"/>
              <a:t>to WV </a:t>
            </a:r>
            <a:r>
              <a:rPr lang="en-US" sz="2000" dirty="0" err="1" smtClean="0"/>
              <a:t>EPSCoR</a:t>
            </a:r>
            <a:r>
              <a:rPr lang="en-US" sz="2000" dirty="0" smtClean="0"/>
              <a:t> Director, Jan Taylor: </a:t>
            </a:r>
            <a:r>
              <a:rPr lang="en-US" sz="2000" dirty="0" smtClean="0">
                <a:hlinkClick r:id="rId3"/>
              </a:rPr>
              <a:t>jan.taylor@wvresearch.org</a:t>
            </a:r>
            <a:r>
              <a:rPr lang="en-US" sz="2000" dirty="0" smtClean="0"/>
              <a:t> </a:t>
            </a:r>
            <a:endParaRPr lang="en-US" sz="2000" dirty="0"/>
          </a:p>
          <a:p>
            <a:pPr marL="342900" indent="-342900">
              <a:spcAft>
                <a:spcPts val="1200"/>
              </a:spcAft>
              <a:buFont typeface="Arial" panose="020B0604020202020204" pitchFamily="34" charset="0"/>
              <a:buChar char="•"/>
            </a:pPr>
            <a:r>
              <a:rPr lang="en-US" sz="2000" dirty="0"/>
              <a:t>Teams involving WVU researchers should also send their Letters of Intent and Pre‐Proposals </a:t>
            </a:r>
            <a:r>
              <a:rPr lang="en-US" sz="2000" dirty="0" smtClean="0"/>
              <a:t>to: </a:t>
            </a:r>
            <a:r>
              <a:rPr lang="en-US" sz="2000" dirty="0" smtClean="0">
                <a:hlinkClick r:id="rId4"/>
              </a:rPr>
              <a:t>deanna.whorton@mail.wvu.edu</a:t>
            </a:r>
            <a:r>
              <a:rPr lang="en-US" sz="2000" dirty="0" smtClean="0"/>
              <a:t> </a:t>
            </a:r>
            <a:endParaRPr lang="en-US" sz="2000" dirty="0"/>
          </a:p>
        </p:txBody>
      </p:sp>
      <p:sp>
        <p:nvSpPr>
          <p:cNvPr id="2" name="Slide Number Placeholder 1"/>
          <p:cNvSpPr>
            <a:spLocks noGrp="1"/>
          </p:cNvSpPr>
          <p:nvPr>
            <p:ph type="sldNum" sz="quarter" idx="12"/>
          </p:nvPr>
        </p:nvSpPr>
        <p:spPr/>
        <p:txBody>
          <a:bodyPr/>
          <a:lstStyle/>
          <a:p>
            <a:fld id="{3286A00A-90F4-4091-A03D-82B6A5160D76}" type="slidenum">
              <a:rPr lang="en-US" smtClean="0"/>
              <a:t>3</a:t>
            </a:fld>
            <a:endParaRPr lang="en-US" dirty="0"/>
          </a:p>
        </p:txBody>
      </p:sp>
      <p:sp>
        <p:nvSpPr>
          <p:cNvPr id="5" name="Rectangle 4"/>
          <p:cNvSpPr/>
          <p:nvPr/>
        </p:nvSpPr>
        <p:spPr>
          <a:xfrm>
            <a:off x="1691895" y="235397"/>
            <a:ext cx="8766824" cy="523220"/>
          </a:xfrm>
          <a:prstGeom prst="rect">
            <a:avLst/>
          </a:prstGeom>
        </p:spPr>
        <p:txBody>
          <a:bodyPr wrap="none">
            <a:spAutoFit/>
          </a:bodyPr>
          <a:lstStyle/>
          <a:p>
            <a:r>
              <a:rPr lang="en-US" sz="2800" b="1" dirty="0" smtClean="0"/>
              <a:t>Overview of DOE </a:t>
            </a:r>
            <a:r>
              <a:rPr lang="en-US" sz="2800" b="1" dirty="0" err="1" smtClean="0"/>
              <a:t>EPSCoR</a:t>
            </a:r>
            <a:r>
              <a:rPr lang="en-US" sz="2800" b="1" dirty="0" smtClean="0"/>
              <a:t> Implementation Grant Program </a:t>
            </a:r>
            <a:endParaRPr lang="en-US" sz="2800" dirty="0"/>
          </a:p>
        </p:txBody>
      </p:sp>
    </p:spTree>
    <p:extLst>
      <p:ext uri="{BB962C8B-B14F-4D97-AF65-F5344CB8AC3E}">
        <p14:creationId xmlns:p14="http://schemas.microsoft.com/office/powerpoint/2010/main" val="3944544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62681" y="829657"/>
            <a:ext cx="11244648" cy="5786199"/>
          </a:xfrm>
          <a:prstGeom prst="rect">
            <a:avLst/>
          </a:prstGeom>
          <a:ln>
            <a:noFill/>
          </a:ln>
        </p:spPr>
        <p:txBody>
          <a:bodyPr wrap="square">
            <a:spAutoFit/>
          </a:bodyPr>
          <a:lstStyle/>
          <a:p>
            <a:pPr marL="342900" indent="-342900">
              <a:spcAft>
                <a:spcPts val="1200"/>
              </a:spcAft>
              <a:buFont typeface="Arial" panose="020B0604020202020204" pitchFamily="34" charset="0"/>
              <a:buChar char="•"/>
            </a:pPr>
            <a:r>
              <a:rPr lang="en-US" sz="2000" dirty="0" smtClean="0"/>
              <a:t>The </a:t>
            </a:r>
            <a:r>
              <a:rPr lang="en-US" sz="2000" dirty="0"/>
              <a:t>state of West Virginia is permitted to submit </a:t>
            </a:r>
            <a:r>
              <a:rPr lang="en-US" sz="2000" u="sng" dirty="0"/>
              <a:t>a single </a:t>
            </a:r>
            <a:r>
              <a:rPr lang="en-US" sz="2000" u="sng" dirty="0" smtClean="0"/>
              <a:t>proposal</a:t>
            </a:r>
            <a:r>
              <a:rPr lang="en-US" sz="2000" dirty="0" smtClean="0"/>
              <a:t>. </a:t>
            </a:r>
          </a:p>
          <a:p>
            <a:pPr marL="742950" lvl="1" indent="-285750">
              <a:spcAft>
                <a:spcPts val="600"/>
              </a:spcAft>
              <a:buFont typeface="Arial" panose="020B0604020202020204" pitchFamily="34" charset="0"/>
              <a:buChar char="•"/>
            </a:pPr>
            <a:r>
              <a:rPr lang="en-US" sz="2000" dirty="0" smtClean="0"/>
              <a:t>Therefore, investigators are encouraged </a:t>
            </a:r>
            <a:r>
              <a:rPr lang="en-US" sz="2000" dirty="0"/>
              <a:t>to build on existing collaborations or develop new collaborations with faculty </a:t>
            </a:r>
            <a:r>
              <a:rPr lang="en-US" sz="2000" dirty="0" smtClean="0"/>
              <a:t>at other </a:t>
            </a:r>
            <a:r>
              <a:rPr lang="en-US" sz="2000" dirty="0"/>
              <a:t>WV academic institutions and/or with WV industries. </a:t>
            </a:r>
            <a:endParaRPr lang="en-US" sz="2000" dirty="0" smtClean="0"/>
          </a:p>
          <a:p>
            <a:pPr marL="742950" lvl="1" indent="-285750">
              <a:spcAft>
                <a:spcPts val="1200"/>
              </a:spcAft>
              <a:buFont typeface="Arial" panose="020B0604020202020204" pitchFamily="34" charset="0"/>
              <a:buChar char="•"/>
            </a:pPr>
            <a:r>
              <a:rPr lang="en-US" sz="2000" dirty="0" smtClean="0"/>
              <a:t>A </a:t>
            </a:r>
            <a:r>
              <a:rPr lang="en-US" sz="2000" dirty="0"/>
              <a:t>broad‐based set of investigators </a:t>
            </a:r>
            <a:r>
              <a:rPr lang="en-US" sz="2000" dirty="0" smtClean="0"/>
              <a:t>is NOT </a:t>
            </a:r>
            <a:r>
              <a:rPr lang="en-US" sz="2000" dirty="0"/>
              <a:t>a requirement for selection of a pre‐proposal to advance to submission, but it is </a:t>
            </a:r>
            <a:r>
              <a:rPr lang="en-US" sz="2000" dirty="0" smtClean="0"/>
              <a:t>expected that </a:t>
            </a:r>
            <a:r>
              <a:rPr lang="en-US" sz="2000" dirty="0"/>
              <a:t>the state </a:t>
            </a:r>
            <a:r>
              <a:rPr lang="en-US" sz="2000" dirty="0" err="1"/>
              <a:t>EPSCoR</a:t>
            </a:r>
            <a:r>
              <a:rPr lang="en-US" sz="2000" dirty="0"/>
              <a:t> committee will also look more favorably upon proposals that include </a:t>
            </a:r>
            <a:r>
              <a:rPr lang="en-US" sz="2000" dirty="0" smtClean="0"/>
              <a:t>a broad </a:t>
            </a:r>
            <a:r>
              <a:rPr lang="en-US" sz="2000" dirty="0"/>
              <a:t>range of co‐investigators</a:t>
            </a:r>
            <a:r>
              <a:rPr lang="en-US" sz="2000" dirty="0" smtClean="0"/>
              <a:t>.</a:t>
            </a:r>
            <a:endParaRPr lang="en-US" sz="2000" dirty="0"/>
          </a:p>
          <a:p>
            <a:pPr marL="342900" indent="-342900">
              <a:spcAft>
                <a:spcPts val="1200"/>
              </a:spcAft>
              <a:buFont typeface="Arial" panose="020B0604020202020204" pitchFamily="34" charset="0"/>
              <a:buChar char="•"/>
            </a:pPr>
            <a:r>
              <a:rPr lang="en-US" sz="2000" dirty="0" smtClean="0"/>
              <a:t>If other institutions in West Virginia will also develop DOE </a:t>
            </a:r>
            <a:r>
              <a:rPr lang="en-US" sz="2000" dirty="0" err="1" smtClean="0"/>
              <a:t>EPSCoR</a:t>
            </a:r>
            <a:r>
              <a:rPr lang="en-US" sz="2000" dirty="0" smtClean="0"/>
              <a:t> Program proposals, the </a:t>
            </a:r>
            <a:r>
              <a:rPr lang="en-US" dirty="0"/>
              <a:t>WV State </a:t>
            </a:r>
            <a:r>
              <a:rPr lang="en-US" dirty="0" err="1" smtClean="0"/>
              <a:t>EPSCoR</a:t>
            </a:r>
            <a:r>
              <a:rPr lang="en-US" dirty="0"/>
              <a:t> </a:t>
            </a:r>
            <a:r>
              <a:rPr lang="en-US" dirty="0" smtClean="0"/>
              <a:t>committee </a:t>
            </a:r>
            <a:r>
              <a:rPr lang="en-US" dirty="0"/>
              <a:t>will then quickly select the </a:t>
            </a:r>
            <a:r>
              <a:rPr lang="en-US" dirty="0" smtClean="0"/>
              <a:t>a single proposal </a:t>
            </a:r>
            <a:r>
              <a:rPr lang="en-US" dirty="0"/>
              <a:t>to advance from WV</a:t>
            </a:r>
            <a:r>
              <a:rPr lang="en-US" dirty="0" smtClean="0"/>
              <a:t>.</a:t>
            </a:r>
            <a:endParaRPr lang="en-US" sz="3200" dirty="0"/>
          </a:p>
          <a:p>
            <a:pPr marL="342900" indent="-342900">
              <a:spcAft>
                <a:spcPts val="1200"/>
              </a:spcAft>
              <a:buFont typeface="Arial" panose="020B0604020202020204" pitchFamily="34" charset="0"/>
              <a:buChar char="•"/>
            </a:pPr>
            <a:r>
              <a:rPr lang="en-US" dirty="0" smtClean="0"/>
              <a:t>WV </a:t>
            </a:r>
            <a:r>
              <a:rPr lang="en-US" dirty="0" err="1"/>
              <a:t>EPSCoR</a:t>
            </a:r>
            <a:r>
              <a:rPr lang="en-US" dirty="0"/>
              <a:t> </a:t>
            </a:r>
            <a:r>
              <a:rPr lang="en-US" dirty="0" smtClean="0"/>
              <a:t>will complete its review before the end of February, 2016. </a:t>
            </a:r>
          </a:p>
          <a:p>
            <a:pPr marL="342900" indent="-342900">
              <a:spcAft>
                <a:spcPts val="600"/>
              </a:spcAft>
              <a:buFont typeface="Arial" panose="020B0604020202020204" pitchFamily="34" charset="0"/>
              <a:buChar char="•"/>
            </a:pPr>
            <a:r>
              <a:rPr lang="en-US" dirty="0" smtClean="0"/>
              <a:t>For additional information contact:</a:t>
            </a:r>
          </a:p>
          <a:p>
            <a:r>
              <a:rPr lang="en-US" dirty="0" smtClean="0"/>
              <a:t>	Dr</a:t>
            </a:r>
            <a:r>
              <a:rPr lang="en-US" dirty="0"/>
              <a:t>. Jan Taylor </a:t>
            </a:r>
            <a:r>
              <a:rPr lang="en-US" dirty="0" smtClean="0"/>
              <a:t>					Dr</a:t>
            </a:r>
            <a:r>
              <a:rPr lang="en-US" dirty="0"/>
              <a:t>. Richard Bajura </a:t>
            </a:r>
          </a:p>
          <a:p>
            <a:r>
              <a:rPr lang="en-US" dirty="0" smtClean="0"/>
              <a:t>	Project </a:t>
            </a:r>
            <a:r>
              <a:rPr lang="en-US" dirty="0"/>
              <a:t>Director, WV </a:t>
            </a:r>
            <a:r>
              <a:rPr lang="en-US" dirty="0" err="1"/>
              <a:t>EPSCoR</a:t>
            </a:r>
            <a:r>
              <a:rPr lang="en-US" dirty="0"/>
              <a:t> </a:t>
            </a:r>
            <a:r>
              <a:rPr lang="en-US" dirty="0" smtClean="0"/>
              <a:t>				WV </a:t>
            </a:r>
            <a:r>
              <a:rPr lang="en-US" dirty="0"/>
              <a:t>DOE </a:t>
            </a:r>
            <a:r>
              <a:rPr lang="en-US" dirty="0" err="1"/>
              <a:t>EPSCoR</a:t>
            </a:r>
            <a:r>
              <a:rPr lang="en-US" dirty="0"/>
              <a:t> Program Coordinator </a:t>
            </a:r>
          </a:p>
          <a:p>
            <a:r>
              <a:rPr lang="en-US" dirty="0" smtClean="0"/>
              <a:t>	Director 						Director </a:t>
            </a:r>
            <a:endParaRPr lang="en-US" dirty="0"/>
          </a:p>
          <a:p>
            <a:r>
              <a:rPr lang="en-US" dirty="0" smtClean="0"/>
              <a:t>	Division </a:t>
            </a:r>
            <a:r>
              <a:rPr lang="en-US" dirty="0"/>
              <a:t>of Science and Research </a:t>
            </a:r>
            <a:r>
              <a:rPr lang="en-US" dirty="0" smtClean="0"/>
              <a:t>			National </a:t>
            </a:r>
            <a:r>
              <a:rPr lang="en-US" dirty="0"/>
              <a:t>Res. Cen. for Coal &amp; Energy </a:t>
            </a:r>
          </a:p>
          <a:p>
            <a:r>
              <a:rPr lang="en-US" dirty="0" smtClean="0"/>
              <a:t>	WV </a:t>
            </a:r>
            <a:r>
              <a:rPr lang="en-US" dirty="0"/>
              <a:t>Higher Education Policy Commission </a:t>
            </a:r>
            <a:r>
              <a:rPr lang="en-US" dirty="0" smtClean="0"/>
              <a:t>		West </a:t>
            </a:r>
            <a:r>
              <a:rPr lang="en-US" dirty="0"/>
              <a:t>Virginia University </a:t>
            </a:r>
          </a:p>
          <a:p>
            <a:r>
              <a:rPr lang="en-US" dirty="0" smtClean="0"/>
              <a:t>	304-558-4128 </a:t>
            </a:r>
            <a:r>
              <a:rPr lang="en-US" dirty="0"/>
              <a:t>Ext. 3 </a:t>
            </a:r>
            <a:r>
              <a:rPr lang="en-US" dirty="0" smtClean="0"/>
              <a:t>				304-293-6034 </a:t>
            </a:r>
            <a:endParaRPr lang="en-US" dirty="0"/>
          </a:p>
          <a:p>
            <a:r>
              <a:rPr lang="en-US" dirty="0" smtClean="0"/>
              <a:t>	</a:t>
            </a:r>
            <a:r>
              <a:rPr lang="en-US" dirty="0" smtClean="0">
                <a:hlinkClick r:id="rId2"/>
              </a:rPr>
              <a:t>Jan.Taylor@wvresearch.org</a:t>
            </a:r>
            <a:r>
              <a:rPr lang="en-US" dirty="0" smtClean="0"/>
              <a:t>  				</a:t>
            </a:r>
            <a:r>
              <a:rPr lang="en-US" dirty="0" smtClean="0">
                <a:hlinkClick r:id="rId3"/>
              </a:rPr>
              <a:t>Richard.Bajura@mail.wvu.edu</a:t>
            </a:r>
            <a:r>
              <a:rPr lang="en-US" dirty="0" smtClean="0"/>
              <a:t>  </a:t>
            </a:r>
            <a:endParaRPr lang="en-US" dirty="0"/>
          </a:p>
        </p:txBody>
      </p:sp>
      <p:sp>
        <p:nvSpPr>
          <p:cNvPr id="2" name="Slide Number Placeholder 1"/>
          <p:cNvSpPr>
            <a:spLocks noGrp="1"/>
          </p:cNvSpPr>
          <p:nvPr>
            <p:ph type="sldNum" sz="quarter" idx="12"/>
          </p:nvPr>
        </p:nvSpPr>
        <p:spPr/>
        <p:txBody>
          <a:bodyPr/>
          <a:lstStyle/>
          <a:p>
            <a:fld id="{3286A00A-90F4-4091-A03D-82B6A5160D76}" type="slidenum">
              <a:rPr lang="en-US" smtClean="0"/>
              <a:t>4</a:t>
            </a:fld>
            <a:endParaRPr lang="en-US" dirty="0"/>
          </a:p>
        </p:txBody>
      </p:sp>
      <p:sp>
        <p:nvSpPr>
          <p:cNvPr id="5" name="Rectangle 4"/>
          <p:cNvSpPr/>
          <p:nvPr/>
        </p:nvSpPr>
        <p:spPr>
          <a:xfrm>
            <a:off x="1790750" y="223040"/>
            <a:ext cx="8766824" cy="523220"/>
          </a:xfrm>
          <a:prstGeom prst="rect">
            <a:avLst/>
          </a:prstGeom>
        </p:spPr>
        <p:txBody>
          <a:bodyPr wrap="none">
            <a:spAutoFit/>
          </a:bodyPr>
          <a:lstStyle/>
          <a:p>
            <a:r>
              <a:rPr lang="en-US" sz="2800" b="1" dirty="0" smtClean="0"/>
              <a:t>Overview of DOE </a:t>
            </a:r>
            <a:r>
              <a:rPr lang="en-US" sz="2800" b="1" dirty="0" err="1" smtClean="0"/>
              <a:t>EPSCoR</a:t>
            </a:r>
            <a:r>
              <a:rPr lang="en-US" sz="2800" b="1" dirty="0" smtClean="0"/>
              <a:t> Implementation Grant Program </a:t>
            </a:r>
            <a:endParaRPr lang="en-US" sz="2800" dirty="0"/>
          </a:p>
        </p:txBody>
      </p:sp>
    </p:spTree>
    <p:extLst>
      <p:ext uri="{BB962C8B-B14F-4D97-AF65-F5344CB8AC3E}">
        <p14:creationId xmlns:p14="http://schemas.microsoft.com/office/powerpoint/2010/main" val="2474873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96780" y="1518535"/>
            <a:ext cx="9988378" cy="4247317"/>
          </a:xfrm>
          <a:prstGeom prst="rect">
            <a:avLst/>
          </a:prstGeom>
          <a:ln>
            <a:noFill/>
          </a:ln>
        </p:spPr>
        <p:txBody>
          <a:bodyPr wrap="square">
            <a:spAutoFit/>
          </a:bodyPr>
          <a:lstStyle/>
          <a:p>
            <a:pPr>
              <a:spcAft>
                <a:spcPts val="1200"/>
              </a:spcAft>
            </a:pPr>
            <a:r>
              <a:rPr lang="en-US" sz="2000" dirty="0" smtClean="0"/>
              <a:t>There are </a:t>
            </a:r>
            <a:r>
              <a:rPr lang="en-US" sz="2000" u="sng" dirty="0" smtClean="0"/>
              <a:t>5 general requirements </a:t>
            </a:r>
            <a:r>
              <a:rPr lang="en-US" sz="2000" dirty="0" smtClean="0"/>
              <a:t>for research teams to address in the pre-proposal:</a:t>
            </a:r>
          </a:p>
          <a:p>
            <a:pPr marL="342900" indent="-342900">
              <a:spcAft>
                <a:spcPts val="1200"/>
              </a:spcAft>
              <a:buFont typeface="Arial" panose="020B0604020202020204" pitchFamily="34" charset="0"/>
              <a:buChar char="•"/>
            </a:pPr>
            <a:r>
              <a:rPr lang="en-US" sz="2000" dirty="0" smtClean="0"/>
              <a:t>Identify </a:t>
            </a:r>
            <a:r>
              <a:rPr lang="en-US" sz="2000" dirty="0"/>
              <a:t>enhanced academic R&amp;D competitiveness for the team and sustained support after the DOE program is concluded </a:t>
            </a:r>
            <a:r>
              <a:rPr lang="en-US" sz="2000" dirty="0" smtClean="0"/>
              <a:t>.</a:t>
            </a:r>
          </a:p>
          <a:p>
            <a:pPr marL="342900" indent="-342900">
              <a:spcAft>
                <a:spcPts val="1200"/>
              </a:spcAft>
              <a:buFont typeface="Arial" panose="020B0604020202020204" pitchFamily="34" charset="0"/>
              <a:buChar char="•"/>
            </a:pPr>
            <a:r>
              <a:rPr lang="en-US" sz="2000" dirty="0" smtClean="0"/>
              <a:t>Formulate </a:t>
            </a:r>
            <a:r>
              <a:rPr lang="en-US" sz="2000" dirty="0"/>
              <a:t>a program with a coherent focus on a research area includes workforce development provisions as described in the DOE announcement related to junior faculty, postdoctoral staff, and graduate / undergraduate </a:t>
            </a:r>
            <a:r>
              <a:rPr lang="en-US" sz="2000" dirty="0" smtClean="0"/>
              <a:t>students. </a:t>
            </a:r>
          </a:p>
          <a:p>
            <a:pPr marL="342900" indent="-342900">
              <a:spcAft>
                <a:spcPts val="1200"/>
              </a:spcAft>
              <a:buFont typeface="Arial" panose="020B0604020202020204" pitchFamily="34" charset="0"/>
              <a:buChar char="•"/>
            </a:pPr>
            <a:r>
              <a:rPr lang="en-US" sz="2000" dirty="0" smtClean="0"/>
              <a:t>Construct </a:t>
            </a:r>
            <a:r>
              <a:rPr lang="en-US" sz="2000" dirty="0"/>
              <a:t>a strong management plan that will ensure success of the </a:t>
            </a:r>
            <a:r>
              <a:rPr lang="en-US" sz="2000" dirty="0" smtClean="0"/>
              <a:t>program. </a:t>
            </a:r>
          </a:p>
          <a:p>
            <a:pPr marL="342900" indent="-342900">
              <a:spcAft>
                <a:spcPts val="1200"/>
              </a:spcAft>
              <a:buFont typeface="Arial" panose="020B0604020202020204" pitchFamily="34" charset="0"/>
              <a:buChar char="•"/>
            </a:pPr>
            <a:r>
              <a:rPr lang="en-US" sz="2000" dirty="0" smtClean="0"/>
              <a:t>Provide </a:t>
            </a:r>
            <a:r>
              <a:rPr lang="en-US" sz="2000" dirty="0"/>
              <a:t>summary budget information that describes the work effort and identifies any cost sharing contributions that may be offered from the respective team </a:t>
            </a:r>
            <a:r>
              <a:rPr lang="en-US" sz="2000" dirty="0" smtClean="0"/>
              <a:t>members. </a:t>
            </a:r>
          </a:p>
          <a:p>
            <a:pPr marL="342900" indent="-342900">
              <a:spcAft>
                <a:spcPts val="1200"/>
              </a:spcAft>
              <a:buFont typeface="Arial" panose="020B0604020202020204" pitchFamily="34" charset="0"/>
              <a:buChar char="•"/>
            </a:pPr>
            <a:r>
              <a:rPr lang="en-US" sz="2000" dirty="0" smtClean="0"/>
              <a:t>Develop </a:t>
            </a:r>
            <a:r>
              <a:rPr lang="en-US" sz="2000" dirty="0"/>
              <a:t>a working relationship with a DOE Program Office that would co-fund 10% of the research supported by the DOE </a:t>
            </a:r>
            <a:r>
              <a:rPr lang="en-US" sz="2000" dirty="0" err="1"/>
              <a:t>EPSCoR</a:t>
            </a:r>
            <a:r>
              <a:rPr lang="en-US" sz="2000" dirty="0"/>
              <a:t> program (a requirement of DOE </a:t>
            </a:r>
            <a:r>
              <a:rPr lang="en-US" sz="2000" dirty="0" err="1"/>
              <a:t>EPSCoR</a:t>
            </a:r>
            <a:r>
              <a:rPr lang="en-US" sz="2000" dirty="0"/>
              <a:t>). </a:t>
            </a:r>
          </a:p>
        </p:txBody>
      </p:sp>
      <p:sp>
        <p:nvSpPr>
          <p:cNvPr id="2" name="Slide Number Placeholder 1"/>
          <p:cNvSpPr>
            <a:spLocks noGrp="1"/>
          </p:cNvSpPr>
          <p:nvPr>
            <p:ph type="sldNum" sz="quarter" idx="12"/>
          </p:nvPr>
        </p:nvSpPr>
        <p:spPr/>
        <p:txBody>
          <a:bodyPr/>
          <a:lstStyle/>
          <a:p>
            <a:fld id="{3286A00A-90F4-4091-A03D-82B6A5160D76}" type="slidenum">
              <a:rPr lang="en-US" smtClean="0"/>
              <a:t>5</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Tree>
    <p:extLst>
      <p:ext uri="{BB962C8B-B14F-4D97-AF65-F5344CB8AC3E}">
        <p14:creationId xmlns:p14="http://schemas.microsoft.com/office/powerpoint/2010/main" val="162021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6</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56008" y="1747795"/>
            <a:ext cx="9944943" cy="3477875"/>
          </a:xfrm>
          <a:prstGeom prst="rect">
            <a:avLst/>
          </a:prstGeom>
        </p:spPr>
        <p:txBody>
          <a:bodyPr wrap="square">
            <a:spAutoFit/>
          </a:bodyPr>
          <a:lstStyle/>
          <a:p>
            <a:r>
              <a:rPr lang="en-US" sz="2000" dirty="0">
                <a:solidFill>
                  <a:srgbClr val="000000"/>
                </a:solidFill>
              </a:rPr>
              <a:t>The following list of rating criteria is taken from the referenced 2014 FOA, page 28, Merit Review Criteria. The weighting factors for these criteria were not identified by DOE. Additional amplification is provided in the FOA and the notes following this section. </a:t>
            </a:r>
            <a:endParaRPr lang="en-US" sz="2000" dirty="0" smtClean="0">
              <a:solidFill>
                <a:srgbClr val="000000"/>
              </a:solidFill>
            </a:endParaRPr>
          </a:p>
          <a:p>
            <a:endParaRPr lang="en-US" sz="2000" dirty="0">
              <a:solidFill>
                <a:srgbClr val="000000"/>
              </a:solidFill>
            </a:endParaRPr>
          </a:p>
          <a:p>
            <a:pPr marL="342900" indent="-342900">
              <a:buFont typeface="Arial" panose="020B0604020202020204" pitchFamily="34" charset="0"/>
              <a:buChar char="•"/>
            </a:pPr>
            <a:r>
              <a:rPr lang="en-US" sz="2000" dirty="0" smtClean="0">
                <a:solidFill>
                  <a:srgbClr val="000000"/>
                </a:solidFill>
              </a:rPr>
              <a:t> </a:t>
            </a:r>
            <a:r>
              <a:rPr lang="en-US" sz="2000" dirty="0">
                <a:solidFill>
                  <a:srgbClr val="000000"/>
                </a:solidFill>
              </a:rPr>
              <a:t>Scientific and/or technical merit </a:t>
            </a:r>
          </a:p>
          <a:p>
            <a:pPr marL="342900" indent="-342900">
              <a:buFont typeface="Arial" panose="020B0604020202020204" pitchFamily="34" charset="0"/>
              <a:buChar char="•"/>
            </a:pPr>
            <a:endParaRPr lang="en-US" sz="2000" dirty="0">
              <a:solidFill>
                <a:srgbClr val="000000"/>
              </a:solidFill>
            </a:endParaRPr>
          </a:p>
          <a:p>
            <a:pPr marL="342900" indent="-342900">
              <a:buFont typeface="Arial" panose="020B0604020202020204" pitchFamily="34" charset="0"/>
              <a:buChar char="•"/>
            </a:pPr>
            <a:r>
              <a:rPr lang="en-US" sz="2000" dirty="0" smtClean="0">
                <a:solidFill>
                  <a:srgbClr val="000000"/>
                </a:solidFill>
              </a:rPr>
              <a:t>Appropriateness </a:t>
            </a:r>
            <a:r>
              <a:rPr lang="en-US" sz="2000" dirty="0">
                <a:solidFill>
                  <a:srgbClr val="000000"/>
                </a:solidFill>
              </a:rPr>
              <a:t>of proposed method or approach </a:t>
            </a:r>
          </a:p>
          <a:p>
            <a:pPr marL="342900" indent="-342900">
              <a:buFont typeface="Arial" panose="020B0604020202020204" pitchFamily="34" charset="0"/>
              <a:buChar char="•"/>
            </a:pPr>
            <a:endParaRPr lang="en-US" sz="2000" dirty="0">
              <a:solidFill>
                <a:srgbClr val="000000"/>
              </a:solidFill>
            </a:endParaRPr>
          </a:p>
          <a:p>
            <a:pPr marL="342900" indent="-342900">
              <a:buFont typeface="Arial" panose="020B0604020202020204" pitchFamily="34" charset="0"/>
              <a:buChar char="•"/>
            </a:pPr>
            <a:r>
              <a:rPr lang="en-US" sz="2000" dirty="0" smtClean="0">
                <a:solidFill>
                  <a:srgbClr val="000000"/>
                </a:solidFill>
              </a:rPr>
              <a:t>Competency </a:t>
            </a:r>
            <a:r>
              <a:rPr lang="en-US" sz="2000" dirty="0">
                <a:solidFill>
                  <a:srgbClr val="000000"/>
                </a:solidFill>
              </a:rPr>
              <a:t>of personnel and adequateness of resources, and </a:t>
            </a:r>
          </a:p>
          <a:p>
            <a:pPr marL="342900" indent="-342900">
              <a:buFont typeface="Arial" panose="020B0604020202020204" pitchFamily="34" charset="0"/>
              <a:buChar char="•"/>
            </a:pPr>
            <a:endParaRPr lang="en-US" sz="2000" dirty="0">
              <a:solidFill>
                <a:srgbClr val="000000"/>
              </a:solidFill>
            </a:endParaRPr>
          </a:p>
          <a:p>
            <a:pPr marL="342900" indent="-342900">
              <a:buFont typeface="Arial" panose="020B0604020202020204" pitchFamily="34" charset="0"/>
              <a:buChar char="•"/>
            </a:pPr>
            <a:r>
              <a:rPr lang="en-US" sz="2000" dirty="0" smtClean="0">
                <a:solidFill>
                  <a:srgbClr val="000000"/>
                </a:solidFill>
              </a:rPr>
              <a:t>Reasonableness </a:t>
            </a:r>
            <a:r>
              <a:rPr lang="en-US" sz="2000" dirty="0">
                <a:solidFill>
                  <a:srgbClr val="000000"/>
                </a:solidFill>
              </a:rPr>
              <a:t>and appropriateness of budget </a:t>
            </a:r>
          </a:p>
        </p:txBody>
      </p:sp>
      <p:sp>
        <p:nvSpPr>
          <p:cNvPr id="6" name="Rectangle 5"/>
          <p:cNvSpPr/>
          <p:nvPr/>
        </p:nvSpPr>
        <p:spPr>
          <a:xfrm>
            <a:off x="914785" y="1297585"/>
            <a:ext cx="4382610" cy="400110"/>
          </a:xfrm>
          <a:prstGeom prst="rect">
            <a:avLst/>
          </a:prstGeom>
        </p:spPr>
        <p:txBody>
          <a:bodyPr wrap="none">
            <a:spAutoFit/>
          </a:bodyPr>
          <a:lstStyle/>
          <a:p>
            <a:r>
              <a:rPr lang="en-US" sz="2000" b="1" u="sng" dirty="0">
                <a:solidFill>
                  <a:srgbClr val="000000"/>
                </a:solidFill>
              </a:rPr>
              <a:t>Summary of DOE Merit Review Criteria </a:t>
            </a:r>
            <a:endParaRPr lang="en-US" sz="2000" b="1" u="sng" dirty="0"/>
          </a:p>
        </p:txBody>
      </p:sp>
      <p:sp>
        <p:nvSpPr>
          <p:cNvPr id="7" name="Rectangle 6"/>
          <p:cNvSpPr/>
          <p:nvPr/>
        </p:nvSpPr>
        <p:spPr>
          <a:xfrm>
            <a:off x="1087778" y="5390900"/>
            <a:ext cx="9464891" cy="1015663"/>
          </a:xfrm>
          <a:prstGeom prst="rect">
            <a:avLst/>
          </a:prstGeom>
        </p:spPr>
        <p:txBody>
          <a:bodyPr wrap="square">
            <a:spAutoFit/>
          </a:bodyPr>
          <a:lstStyle/>
          <a:p>
            <a:r>
              <a:rPr lang="en-US" sz="2000" b="1" dirty="0">
                <a:solidFill>
                  <a:srgbClr val="000000"/>
                </a:solidFill>
              </a:rPr>
              <a:t>DOE </a:t>
            </a:r>
            <a:r>
              <a:rPr lang="en-US" sz="2000" b="1" dirty="0" err="1">
                <a:solidFill>
                  <a:srgbClr val="000000"/>
                </a:solidFill>
              </a:rPr>
              <a:t>EPSCoR</a:t>
            </a:r>
            <a:r>
              <a:rPr lang="en-US" sz="2000" b="1" dirty="0">
                <a:solidFill>
                  <a:srgbClr val="000000"/>
                </a:solidFill>
              </a:rPr>
              <a:t> will </a:t>
            </a:r>
            <a:r>
              <a:rPr lang="en-US" sz="2000" b="1" u="sng" dirty="0">
                <a:solidFill>
                  <a:srgbClr val="000000"/>
                </a:solidFill>
              </a:rPr>
              <a:t>use additional criteria</a:t>
            </a:r>
            <a:r>
              <a:rPr lang="en-US" sz="2000" b="1" dirty="0">
                <a:solidFill>
                  <a:srgbClr val="000000"/>
                </a:solidFill>
              </a:rPr>
              <a:t>, also identified on page 28 of the 2014 </a:t>
            </a:r>
            <a:r>
              <a:rPr lang="en-US" sz="2000" b="1" dirty="0" smtClean="0">
                <a:solidFill>
                  <a:srgbClr val="000000"/>
                </a:solidFill>
              </a:rPr>
              <a:t>FOA.</a:t>
            </a:r>
          </a:p>
          <a:p>
            <a:r>
              <a:rPr lang="en-US" sz="2000" b="1" dirty="0" smtClean="0">
                <a:solidFill>
                  <a:srgbClr val="000000"/>
                </a:solidFill>
              </a:rPr>
              <a:t>Complete information in the  </a:t>
            </a:r>
            <a:r>
              <a:rPr lang="en-US" sz="2000" b="1" dirty="0">
                <a:solidFill>
                  <a:srgbClr val="000000"/>
                </a:solidFill>
              </a:rPr>
              <a:t>“Observation on DOE </a:t>
            </a:r>
            <a:r>
              <a:rPr lang="en-US" sz="2000" b="1" dirty="0" err="1">
                <a:solidFill>
                  <a:srgbClr val="000000"/>
                </a:solidFill>
              </a:rPr>
              <a:t>EPSCoR</a:t>
            </a:r>
            <a:r>
              <a:rPr lang="en-US" sz="2000" b="1" dirty="0">
                <a:solidFill>
                  <a:srgbClr val="000000"/>
                </a:solidFill>
              </a:rPr>
              <a:t> Merit Review Criteria” </a:t>
            </a:r>
            <a:r>
              <a:rPr lang="en-US" sz="2000" b="1" dirty="0" smtClean="0">
                <a:solidFill>
                  <a:srgbClr val="000000"/>
                </a:solidFill>
              </a:rPr>
              <a:t>at</a:t>
            </a:r>
            <a:endParaRPr lang="en-US" sz="2000" b="1" dirty="0"/>
          </a:p>
          <a:p>
            <a:r>
              <a:rPr lang="en-US" sz="2000" b="1" dirty="0" smtClean="0">
                <a:solidFill>
                  <a:srgbClr val="000000"/>
                </a:solidFill>
              </a:rPr>
              <a:t>http</a:t>
            </a:r>
            <a:r>
              <a:rPr lang="en-US" sz="2000" b="1" dirty="0">
                <a:solidFill>
                  <a:srgbClr val="000000"/>
                </a:solidFill>
              </a:rPr>
              <a:t>://nrcce.wvu.edu/doe-epscor/ </a:t>
            </a:r>
            <a:r>
              <a:rPr lang="en-US" sz="2000" b="1" dirty="0" smtClean="0">
                <a:solidFill>
                  <a:srgbClr val="000000"/>
                </a:solidFill>
              </a:rPr>
              <a:t>  </a:t>
            </a:r>
          </a:p>
        </p:txBody>
      </p:sp>
    </p:spTree>
    <p:extLst>
      <p:ext uri="{BB962C8B-B14F-4D97-AF65-F5344CB8AC3E}">
        <p14:creationId xmlns:p14="http://schemas.microsoft.com/office/powerpoint/2010/main" val="1956023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7</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06583" y="2169205"/>
            <a:ext cx="10340359" cy="2554545"/>
          </a:xfrm>
          <a:prstGeom prst="rect">
            <a:avLst/>
          </a:prstGeom>
        </p:spPr>
        <p:txBody>
          <a:bodyPr wrap="square">
            <a:spAutoFit/>
          </a:bodyPr>
          <a:lstStyle/>
          <a:p>
            <a:pPr>
              <a:spcAft>
                <a:spcPts val="1200"/>
              </a:spcAft>
            </a:pPr>
            <a:r>
              <a:rPr lang="en-US" sz="2000" dirty="0" smtClean="0">
                <a:solidFill>
                  <a:srgbClr val="000000"/>
                </a:solidFill>
              </a:rPr>
              <a:t>The </a:t>
            </a:r>
            <a:r>
              <a:rPr lang="en-US" sz="2000" dirty="0" smtClean="0"/>
              <a:t>Pre-Proposals </a:t>
            </a:r>
            <a:r>
              <a:rPr lang="en-US" sz="2000" dirty="0"/>
              <a:t>submitted to WV </a:t>
            </a:r>
            <a:r>
              <a:rPr lang="en-US" sz="2000" dirty="0" err="1"/>
              <a:t>EPSCoR</a:t>
            </a:r>
            <a:r>
              <a:rPr lang="en-US" sz="2000" dirty="0"/>
              <a:t> will consist of the following sections: </a:t>
            </a:r>
          </a:p>
          <a:p>
            <a:pPr marL="457200" indent="-457200">
              <a:spcAft>
                <a:spcPts val="1200"/>
              </a:spcAft>
              <a:buFont typeface="+mj-lt"/>
              <a:buAutoNum type="arabicPeriod"/>
            </a:pPr>
            <a:r>
              <a:rPr lang="en-US" sz="2000" dirty="0" smtClean="0"/>
              <a:t>Cover </a:t>
            </a:r>
            <a:r>
              <a:rPr lang="en-US" sz="2000" dirty="0"/>
              <a:t>Page - Template provided </a:t>
            </a:r>
          </a:p>
          <a:p>
            <a:pPr marL="457200" indent="-457200">
              <a:spcAft>
                <a:spcPts val="1200"/>
              </a:spcAft>
              <a:buFont typeface="+mj-lt"/>
              <a:buAutoNum type="arabicPeriod"/>
            </a:pPr>
            <a:r>
              <a:rPr lang="en-US" sz="2000" dirty="0" smtClean="0"/>
              <a:t> </a:t>
            </a:r>
            <a:r>
              <a:rPr lang="en-US" sz="2000" dirty="0"/>
              <a:t>Four-Page Narrative/Budget section consisting of three pages of text (open format) and one page of budget information (template provided) </a:t>
            </a:r>
          </a:p>
          <a:p>
            <a:pPr marL="457200" indent="-457200">
              <a:spcAft>
                <a:spcPts val="1200"/>
              </a:spcAft>
              <a:buFont typeface="+mj-lt"/>
              <a:buAutoNum type="arabicPeriod"/>
            </a:pPr>
            <a:r>
              <a:rPr lang="en-US" sz="2000" dirty="0" smtClean="0"/>
              <a:t>Roster </a:t>
            </a:r>
            <a:r>
              <a:rPr lang="en-US" sz="2000" dirty="0"/>
              <a:t>of Investigators – Template provided </a:t>
            </a:r>
          </a:p>
          <a:p>
            <a:pPr marL="457200" indent="-457200">
              <a:spcAft>
                <a:spcPts val="1200"/>
              </a:spcAft>
              <a:buFont typeface="+mj-lt"/>
              <a:buAutoNum type="arabicPeriod"/>
            </a:pPr>
            <a:r>
              <a:rPr lang="en-US" sz="2000" dirty="0" smtClean="0"/>
              <a:t>Communication </a:t>
            </a:r>
            <a:r>
              <a:rPr lang="en-US" sz="2000" dirty="0"/>
              <a:t>from DOE Program Office regarding interest in cost sharing with DOE </a:t>
            </a:r>
            <a:r>
              <a:rPr lang="en-US" sz="2000" dirty="0" err="1"/>
              <a:t>EPSCoR</a:t>
            </a:r>
            <a:r>
              <a:rPr lang="en-US" sz="2000" dirty="0"/>
              <a:t> </a:t>
            </a:r>
          </a:p>
        </p:txBody>
      </p:sp>
      <p:sp>
        <p:nvSpPr>
          <p:cNvPr id="6" name="Rectangle 5"/>
          <p:cNvSpPr/>
          <p:nvPr/>
        </p:nvSpPr>
        <p:spPr>
          <a:xfrm>
            <a:off x="1026379" y="1282196"/>
            <a:ext cx="3460819" cy="400110"/>
          </a:xfrm>
          <a:prstGeom prst="rect">
            <a:avLst/>
          </a:prstGeom>
        </p:spPr>
        <p:txBody>
          <a:bodyPr wrap="none">
            <a:spAutoFit/>
          </a:bodyPr>
          <a:lstStyle/>
          <a:p>
            <a:r>
              <a:rPr lang="en-US" sz="2000" b="1" u="sng" dirty="0" smtClean="0">
                <a:solidFill>
                  <a:srgbClr val="000000"/>
                </a:solidFill>
              </a:rPr>
              <a:t>How to prepare a pre-proposal</a:t>
            </a:r>
            <a:endParaRPr lang="en-US" sz="2000" b="1" u="sng" dirty="0"/>
          </a:p>
        </p:txBody>
      </p:sp>
    </p:spTree>
    <p:extLst>
      <p:ext uri="{BB962C8B-B14F-4D97-AF65-F5344CB8AC3E}">
        <p14:creationId xmlns:p14="http://schemas.microsoft.com/office/powerpoint/2010/main" val="21390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8</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68367" y="1754813"/>
            <a:ext cx="10340359" cy="400110"/>
          </a:xfrm>
          <a:prstGeom prst="rect">
            <a:avLst/>
          </a:prstGeom>
        </p:spPr>
        <p:txBody>
          <a:bodyPr wrap="square">
            <a:spAutoFit/>
          </a:bodyPr>
          <a:lstStyle/>
          <a:p>
            <a:pPr marL="457200" indent="-457200">
              <a:spcAft>
                <a:spcPts val="1200"/>
              </a:spcAft>
              <a:buFont typeface="+mj-lt"/>
              <a:buAutoNum type="arabicPeriod"/>
            </a:pPr>
            <a:r>
              <a:rPr lang="en-US" sz="2000" dirty="0" smtClean="0"/>
              <a:t>Cover Page - Template provided </a:t>
            </a:r>
          </a:p>
        </p:txBody>
      </p:sp>
      <p:sp>
        <p:nvSpPr>
          <p:cNvPr id="6" name="Rectangle 5"/>
          <p:cNvSpPr/>
          <p:nvPr/>
        </p:nvSpPr>
        <p:spPr>
          <a:xfrm>
            <a:off x="1026379" y="1282196"/>
            <a:ext cx="3460819" cy="400110"/>
          </a:xfrm>
          <a:prstGeom prst="rect">
            <a:avLst/>
          </a:prstGeom>
        </p:spPr>
        <p:txBody>
          <a:bodyPr wrap="none">
            <a:spAutoFit/>
          </a:bodyPr>
          <a:lstStyle/>
          <a:p>
            <a:r>
              <a:rPr lang="en-US" sz="2000" b="1" u="sng" dirty="0" smtClean="0">
                <a:solidFill>
                  <a:srgbClr val="000000"/>
                </a:solidFill>
              </a:rPr>
              <a:t>How to prepare a pre-proposal</a:t>
            </a:r>
            <a:endParaRPr lang="en-US" sz="2000" b="1" u="sng" dirty="0"/>
          </a:p>
        </p:txBody>
      </p:sp>
      <p:sp>
        <p:nvSpPr>
          <p:cNvPr id="7" name="Rectangle 6"/>
          <p:cNvSpPr/>
          <p:nvPr/>
        </p:nvSpPr>
        <p:spPr>
          <a:xfrm>
            <a:off x="385307" y="5648464"/>
            <a:ext cx="9240606" cy="707886"/>
          </a:xfrm>
          <a:prstGeom prst="rect">
            <a:avLst/>
          </a:prstGeom>
        </p:spPr>
        <p:txBody>
          <a:bodyPr wrap="square">
            <a:spAutoFit/>
          </a:bodyPr>
          <a:lstStyle/>
          <a:p>
            <a:r>
              <a:rPr lang="en-US" sz="2000" b="1" dirty="0" smtClean="0">
                <a:solidFill>
                  <a:srgbClr val="000000"/>
                </a:solidFill>
              </a:rPr>
              <a:t>Template included in the  </a:t>
            </a:r>
            <a:r>
              <a:rPr lang="en-US" sz="2000" b="1" dirty="0">
                <a:solidFill>
                  <a:srgbClr val="000000"/>
                </a:solidFill>
              </a:rPr>
              <a:t>“Observation on DOE </a:t>
            </a:r>
            <a:r>
              <a:rPr lang="en-US" sz="2000" b="1" dirty="0" err="1">
                <a:solidFill>
                  <a:srgbClr val="000000"/>
                </a:solidFill>
              </a:rPr>
              <a:t>EPSCoR</a:t>
            </a:r>
            <a:r>
              <a:rPr lang="en-US" sz="2000" b="1" dirty="0">
                <a:solidFill>
                  <a:srgbClr val="000000"/>
                </a:solidFill>
              </a:rPr>
              <a:t> Merit Review Criteria” </a:t>
            </a:r>
            <a:r>
              <a:rPr lang="en-US" sz="2000" b="1" dirty="0" smtClean="0">
                <a:solidFill>
                  <a:srgbClr val="000000"/>
                </a:solidFill>
              </a:rPr>
              <a:t>at</a:t>
            </a:r>
            <a:endParaRPr lang="en-US" sz="2000" b="1" dirty="0"/>
          </a:p>
          <a:p>
            <a:r>
              <a:rPr lang="en-US" sz="2000" b="1" dirty="0" smtClean="0">
                <a:solidFill>
                  <a:srgbClr val="000000"/>
                </a:solidFill>
                <a:hlinkClick r:id="rId2"/>
              </a:rPr>
              <a:t>http</a:t>
            </a:r>
            <a:r>
              <a:rPr lang="en-US" sz="2000" b="1" dirty="0">
                <a:solidFill>
                  <a:srgbClr val="000000"/>
                </a:solidFill>
                <a:hlinkClick r:id="rId2"/>
              </a:rPr>
              <a:t>://nrcce.wvu.edu/doe-epscor</a:t>
            </a:r>
            <a:r>
              <a:rPr lang="en-US" sz="2000" b="1" dirty="0" smtClean="0">
                <a:solidFill>
                  <a:srgbClr val="000000"/>
                </a:solidFill>
                <a:hlinkClick r:id="rId2"/>
              </a:rPr>
              <a:t>/</a:t>
            </a:r>
            <a:r>
              <a:rPr lang="en-US" sz="2000" b="1" dirty="0" smtClean="0">
                <a:solidFill>
                  <a:srgbClr val="000000"/>
                </a:solidFill>
              </a:rPr>
              <a:t>   </a:t>
            </a:r>
          </a:p>
        </p:txBody>
      </p:sp>
      <p:pic>
        <p:nvPicPr>
          <p:cNvPr id="3" name="Picture 2"/>
          <p:cNvPicPr>
            <a:picLocks noChangeAspect="1"/>
          </p:cNvPicPr>
          <p:nvPr/>
        </p:nvPicPr>
        <p:blipFill>
          <a:blip r:embed="rId3"/>
          <a:stretch>
            <a:fillRect/>
          </a:stretch>
        </p:blipFill>
        <p:spPr>
          <a:xfrm>
            <a:off x="7022268" y="1324079"/>
            <a:ext cx="3987604" cy="4251878"/>
          </a:xfrm>
          <a:prstGeom prst="rect">
            <a:avLst/>
          </a:prstGeom>
          <a:ln>
            <a:solidFill>
              <a:schemeClr val="tx1"/>
            </a:solidFill>
          </a:ln>
        </p:spPr>
      </p:pic>
    </p:spTree>
    <p:extLst>
      <p:ext uri="{BB962C8B-B14F-4D97-AF65-F5344CB8AC3E}">
        <p14:creationId xmlns:p14="http://schemas.microsoft.com/office/powerpoint/2010/main" val="3703837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86A00A-90F4-4091-A03D-82B6A5160D76}" type="slidenum">
              <a:rPr lang="en-US" smtClean="0"/>
              <a:t>9</a:t>
            </a:fld>
            <a:endParaRPr lang="en-US" dirty="0"/>
          </a:p>
        </p:txBody>
      </p:sp>
      <p:sp>
        <p:nvSpPr>
          <p:cNvPr id="5" name="Rectangle 4"/>
          <p:cNvSpPr/>
          <p:nvPr/>
        </p:nvSpPr>
        <p:spPr>
          <a:xfrm>
            <a:off x="2210880" y="262601"/>
            <a:ext cx="8490072" cy="954107"/>
          </a:xfrm>
          <a:prstGeom prst="rect">
            <a:avLst/>
          </a:prstGeom>
        </p:spPr>
        <p:txBody>
          <a:bodyPr wrap="square">
            <a:spAutoFit/>
          </a:bodyPr>
          <a:lstStyle/>
          <a:p>
            <a:r>
              <a:rPr lang="en-US" sz="2800" b="1" dirty="0" smtClean="0"/>
              <a:t>WV </a:t>
            </a:r>
            <a:r>
              <a:rPr lang="en-US" sz="2800" b="1" dirty="0" err="1" smtClean="0"/>
              <a:t>EPSCoR</a:t>
            </a:r>
            <a:r>
              <a:rPr lang="en-US" sz="2800" b="1" dirty="0" smtClean="0"/>
              <a:t> Process for Selecting Research Team to Apply for DOE </a:t>
            </a:r>
            <a:r>
              <a:rPr lang="en-US" sz="2800" b="1" dirty="0" err="1" smtClean="0"/>
              <a:t>EPSCoR</a:t>
            </a:r>
            <a:r>
              <a:rPr lang="en-US" sz="2800" b="1" dirty="0" smtClean="0"/>
              <a:t> Implementation Grant </a:t>
            </a:r>
            <a:endParaRPr lang="en-US" sz="2800" dirty="0"/>
          </a:p>
        </p:txBody>
      </p:sp>
      <p:sp>
        <p:nvSpPr>
          <p:cNvPr id="4" name="Rectangle 3"/>
          <p:cNvSpPr/>
          <p:nvPr/>
        </p:nvSpPr>
        <p:spPr>
          <a:xfrm>
            <a:off x="768368" y="1754813"/>
            <a:ext cx="5941352" cy="1785104"/>
          </a:xfrm>
          <a:prstGeom prst="rect">
            <a:avLst/>
          </a:prstGeom>
        </p:spPr>
        <p:txBody>
          <a:bodyPr wrap="square">
            <a:spAutoFit/>
          </a:bodyPr>
          <a:lstStyle/>
          <a:p>
            <a:pPr>
              <a:spcAft>
                <a:spcPts val="1200"/>
              </a:spcAft>
            </a:pPr>
            <a:r>
              <a:rPr lang="en-US" sz="2000" dirty="0" smtClean="0"/>
              <a:t>2. Four-Page </a:t>
            </a:r>
            <a:r>
              <a:rPr lang="en-US" sz="2000" dirty="0"/>
              <a:t>Narrative/Budget </a:t>
            </a:r>
            <a:r>
              <a:rPr lang="en-US" sz="2000" dirty="0" smtClean="0"/>
              <a:t>section</a:t>
            </a:r>
          </a:p>
          <a:p>
            <a:pPr marL="342900" indent="-342900">
              <a:spcAft>
                <a:spcPts val="1200"/>
              </a:spcAft>
              <a:buFontTx/>
              <a:buChar char="-"/>
            </a:pPr>
            <a:r>
              <a:rPr lang="en-US" sz="2000" dirty="0" smtClean="0"/>
              <a:t>three </a:t>
            </a:r>
            <a:r>
              <a:rPr lang="en-US" sz="2000" dirty="0"/>
              <a:t>pages of text (open format) </a:t>
            </a:r>
          </a:p>
          <a:p>
            <a:pPr marL="342900" indent="-342900">
              <a:spcAft>
                <a:spcPts val="1200"/>
              </a:spcAft>
              <a:buFontTx/>
              <a:buChar char="-"/>
            </a:pPr>
            <a:r>
              <a:rPr lang="en-US" sz="2000" dirty="0" smtClean="0"/>
              <a:t>one </a:t>
            </a:r>
            <a:r>
              <a:rPr lang="en-US" sz="2000" dirty="0"/>
              <a:t>page of budget information (template provided) </a:t>
            </a:r>
          </a:p>
          <a:p>
            <a:pPr>
              <a:spcAft>
                <a:spcPts val="1200"/>
              </a:spcAft>
            </a:pPr>
            <a:endParaRPr lang="en-US" sz="2000" dirty="0" smtClean="0"/>
          </a:p>
        </p:txBody>
      </p:sp>
      <p:sp>
        <p:nvSpPr>
          <p:cNvPr id="6" name="Rectangle 5"/>
          <p:cNvSpPr/>
          <p:nvPr/>
        </p:nvSpPr>
        <p:spPr>
          <a:xfrm>
            <a:off x="1026379" y="1282196"/>
            <a:ext cx="3460819" cy="400110"/>
          </a:xfrm>
          <a:prstGeom prst="rect">
            <a:avLst/>
          </a:prstGeom>
        </p:spPr>
        <p:txBody>
          <a:bodyPr wrap="none">
            <a:spAutoFit/>
          </a:bodyPr>
          <a:lstStyle/>
          <a:p>
            <a:r>
              <a:rPr lang="en-US" sz="2000" b="1" u="sng" dirty="0" smtClean="0">
                <a:solidFill>
                  <a:srgbClr val="000000"/>
                </a:solidFill>
              </a:rPr>
              <a:t>How to prepare a pre-proposal</a:t>
            </a:r>
            <a:endParaRPr lang="en-US" sz="2000" b="1" u="sng" dirty="0"/>
          </a:p>
        </p:txBody>
      </p:sp>
      <p:sp>
        <p:nvSpPr>
          <p:cNvPr id="7" name="Rectangle 6"/>
          <p:cNvSpPr/>
          <p:nvPr/>
        </p:nvSpPr>
        <p:spPr>
          <a:xfrm>
            <a:off x="385307" y="5648464"/>
            <a:ext cx="3988985" cy="707886"/>
          </a:xfrm>
          <a:prstGeom prst="rect">
            <a:avLst/>
          </a:prstGeom>
        </p:spPr>
        <p:txBody>
          <a:bodyPr wrap="square">
            <a:spAutoFit/>
          </a:bodyPr>
          <a:lstStyle/>
          <a:p>
            <a:r>
              <a:rPr lang="en-US" sz="2000" b="1" dirty="0" smtClean="0">
                <a:solidFill>
                  <a:srgbClr val="000000"/>
                </a:solidFill>
              </a:rPr>
              <a:t>Budget Template file available at</a:t>
            </a:r>
            <a:endParaRPr lang="en-US" sz="2000" b="1" dirty="0"/>
          </a:p>
          <a:p>
            <a:r>
              <a:rPr lang="en-US" sz="2000" b="1" dirty="0" smtClean="0">
                <a:solidFill>
                  <a:srgbClr val="000000"/>
                </a:solidFill>
                <a:hlinkClick r:id="rId2"/>
              </a:rPr>
              <a:t>http</a:t>
            </a:r>
            <a:r>
              <a:rPr lang="en-US" sz="2000" b="1" dirty="0">
                <a:solidFill>
                  <a:srgbClr val="000000"/>
                </a:solidFill>
                <a:hlinkClick r:id="rId2"/>
              </a:rPr>
              <a:t>://nrcce.wvu.edu/doe-epscor</a:t>
            </a:r>
            <a:r>
              <a:rPr lang="en-US" sz="2000" b="1" dirty="0" smtClean="0">
                <a:solidFill>
                  <a:srgbClr val="000000"/>
                </a:solidFill>
                <a:hlinkClick r:id="rId2"/>
              </a:rPr>
              <a:t>/</a:t>
            </a:r>
            <a:r>
              <a:rPr lang="en-US" sz="2000" b="1" dirty="0" smtClean="0">
                <a:solidFill>
                  <a:srgbClr val="000000"/>
                </a:solidFill>
              </a:rPr>
              <a:t>   </a:t>
            </a:r>
          </a:p>
        </p:txBody>
      </p:sp>
      <p:pic>
        <p:nvPicPr>
          <p:cNvPr id="8" name="Picture 7"/>
          <p:cNvPicPr>
            <a:picLocks noChangeAspect="1"/>
          </p:cNvPicPr>
          <p:nvPr/>
        </p:nvPicPr>
        <p:blipFill>
          <a:blip r:embed="rId3"/>
          <a:stretch>
            <a:fillRect/>
          </a:stretch>
        </p:blipFill>
        <p:spPr>
          <a:xfrm>
            <a:off x="6264876" y="3018458"/>
            <a:ext cx="4992130" cy="3151465"/>
          </a:xfrm>
          <a:prstGeom prst="rect">
            <a:avLst/>
          </a:prstGeom>
          <a:ln>
            <a:solidFill>
              <a:schemeClr val="tx1"/>
            </a:solidFill>
          </a:ln>
        </p:spPr>
      </p:pic>
    </p:spTree>
    <p:extLst>
      <p:ext uri="{BB962C8B-B14F-4D97-AF65-F5344CB8AC3E}">
        <p14:creationId xmlns:p14="http://schemas.microsoft.com/office/powerpoint/2010/main" val="773482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1406</TotalTime>
  <Words>1046</Words>
  <Application>Microsoft Office PowerPoint</Application>
  <PresentationFormat>Widescreen</PresentationFormat>
  <Paragraphs>103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 Virginia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Cristina Dumitrescu</dc:creator>
  <cp:lastModifiedBy>Richard Bajura</cp:lastModifiedBy>
  <cp:revision>161</cp:revision>
  <cp:lastPrinted>2016-01-06T19:54:27Z</cp:lastPrinted>
  <dcterms:created xsi:type="dcterms:W3CDTF">2015-10-27T15:14:23Z</dcterms:created>
  <dcterms:modified xsi:type="dcterms:W3CDTF">2016-01-08T17:40:15Z</dcterms:modified>
</cp:coreProperties>
</file>