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8" r:id="rId4"/>
    <p:sldId id="279" r:id="rId5"/>
    <p:sldId id="280" r:id="rId6"/>
    <p:sldId id="281" r:id="rId7"/>
    <p:sldId id="282" r:id="rId8"/>
    <p:sldId id="283" r:id="rId9"/>
    <p:sldId id="284" r:id="rId10"/>
    <p:sldId id="285" r:id="rId11"/>
    <p:sldId id="276" r:id="rId12"/>
    <p:sldId id="257" r:id="rId13"/>
    <p:sldId id="258" r:id="rId14"/>
    <p:sldId id="259" r:id="rId15"/>
    <p:sldId id="260" r:id="rId16"/>
    <p:sldId id="261" r:id="rId17"/>
    <p:sldId id="262" r:id="rId18"/>
    <p:sldId id="263" r:id="rId19"/>
    <p:sldId id="26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sorterViewPr>
    <p:cViewPr>
      <p:scale>
        <a:sx n="100" d="100"/>
        <a:sy n="100" d="100"/>
      </p:scale>
      <p:origin x="0" y="-14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10B445-B053-4CCE-8263-900A0086CF0C}" type="datetimeFigureOut">
              <a:rPr lang="en-US" smtClean="0"/>
              <a:t>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D5A459-DBBC-4991-B6DF-856C58CC68EE}" type="slidenum">
              <a:rPr lang="en-US" smtClean="0"/>
              <a:t>‹#›</a:t>
            </a:fld>
            <a:endParaRPr lang="en-US" dirty="0"/>
          </a:p>
        </p:txBody>
      </p:sp>
    </p:spTree>
    <p:extLst>
      <p:ext uri="{BB962C8B-B14F-4D97-AF65-F5344CB8AC3E}">
        <p14:creationId xmlns:p14="http://schemas.microsoft.com/office/powerpoint/2010/main" val="4118219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10B445-B053-4CCE-8263-900A0086CF0C}" type="datetimeFigureOut">
              <a:rPr lang="en-US" smtClean="0"/>
              <a:t>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D5A459-DBBC-4991-B6DF-856C58CC68EE}" type="slidenum">
              <a:rPr lang="en-US" smtClean="0"/>
              <a:t>‹#›</a:t>
            </a:fld>
            <a:endParaRPr lang="en-US" dirty="0"/>
          </a:p>
        </p:txBody>
      </p:sp>
    </p:spTree>
    <p:extLst>
      <p:ext uri="{BB962C8B-B14F-4D97-AF65-F5344CB8AC3E}">
        <p14:creationId xmlns:p14="http://schemas.microsoft.com/office/powerpoint/2010/main" val="1301829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10B445-B053-4CCE-8263-900A0086CF0C}" type="datetimeFigureOut">
              <a:rPr lang="en-US" smtClean="0"/>
              <a:t>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D5A459-DBBC-4991-B6DF-856C58CC68EE}" type="slidenum">
              <a:rPr lang="en-US" smtClean="0"/>
              <a:t>‹#›</a:t>
            </a:fld>
            <a:endParaRPr lang="en-US" dirty="0"/>
          </a:p>
        </p:txBody>
      </p:sp>
    </p:spTree>
    <p:extLst>
      <p:ext uri="{BB962C8B-B14F-4D97-AF65-F5344CB8AC3E}">
        <p14:creationId xmlns:p14="http://schemas.microsoft.com/office/powerpoint/2010/main" val="3618458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10B445-B053-4CCE-8263-900A0086CF0C}" type="datetimeFigureOut">
              <a:rPr lang="en-US" smtClean="0"/>
              <a:t>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D5A459-DBBC-4991-B6DF-856C58CC68EE}" type="slidenum">
              <a:rPr lang="en-US" smtClean="0"/>
              <a:t>‹#›</a:t>
            </a:fld>
            <a:endParaRPr lang="en-US" dirty="0"/>
          </a:p>
        </p:txBody>
      </p:sp>
    </p:spTree>
    <p:extLst>
      <p:ext uri="{BB962C8B-B14F-4D97-AF65-F5344CB8AC3E}">
        <p14:creationId xmlns:p14="http://schemas.microsoft.com/office/powerpoint/2010/main" val="2953944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10B445-B053-4CCE-8263-900A0086CF0C}" type="datetimeFigureOut">
              <a:rPr lang="en-US" smtClean="0"/>
              <a:t>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D5A459-DBBC-4991-B6DF-856C58CC68EE}" type="slidenum">
              <a:rPr lang="en-US" smtClean="0"/>
              <a:t>‹#›</a:t>
            </a:fld>
            <a:endParaRPr lang="en-US" dirty="0"/>
          </a:p>
        </p:txBody>
      </p:sp>
    </p:spTree>
    <p:extLst>
      <p:ext uri="{BB962C8B-B14F-4D97-AF65-F5344CB8AC3E}">
        <p14:creationId xmlns:p14="http://schemas.microsoft.com/office/powerpoint/2010/main" val="3298611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10B445-B053-4CCE-8263-900A0086CF0C}" type="datetimeFigureOut">
              <a:rPr lang="en-US" smtClean="0"/>
              <a:t>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D5A459-DBBC-4991-B6DF-856C58CC68EE}" type="slidenum">
              <a:rPr lang="en-US" smtClean="0"/>
              <a:t>‹#›</a:t>
            </a:fld>
            <a:endParaRPr lang="en-US" dirty="0"/>
          </a:p>
        </p:txBody>
      </p:sp>
    </p:spTree>
    <p:extLst>
      <p:ext uri="{BB962C8B-B14F-4D97-AF65-F5344CB8AC3E}">
        <p14:creationId xmlns:p14="http://schemas.microsoft.com/office/powerpoint/2010/main" val="422975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10B445-B053-4CCE-8263-900A0086CF0C}" type="datetimeFigureOut">
              <a:rPr lang="en-US" smtClean="0"/>
              <a:t>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BD5A459-DBBC-4991-B6DF-856C58CC68EE}" type="slidenum">
              <a:rPr lang="en-US" smtClean="0"/>
              <a:t>‹#›</a:t>
            </a:fld>
            <a:endParaRPr lang="en-US" dirty="0"/>
          </a:p>
        </p:txBody>
      </p:sp>
    </p:spTree>
    <p:extLst>
      <p:ext uri="{BB962C8B-B14F-4D97-AF65-F5344CB8AC3E}">
        <p14:creationId xmlns:p14="http://schemas.microsoft.com/office/powerpoint/2010/main" val="1839861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10B445-B053-4CCE-8263-900A0086CF0C}" type="datetimeFigureOut">
              <a:rPr lang="en-US" smtClean="0"/>
              <a:t>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D5A459-DBBC-4991-B6DF-856C58CC68EE}" type="slidenum">
              <a:rPr lang="en-US" smtClean="0"/>
              <a:t>‹#›</a:t>
            </a:fld>
            <a:endParaRPr lang="en-US" dirty="0"/>
          </a:p>
        </p:txBody>
      </p:sp>
    </p:spTree>
    <p:extLst>
      <p:ext uri="{BB962C8B-B14F-4D97-AF65-F5344CB8AC3E}">
        <p14:creationId xmlns:p14="http://schemas.microsoft.com/office/powerpoint/2010/main" val="92774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10B445-B053-4CCE-8263-900A0086CF0C}" type="datetimeFigureOut">
              <a:rPr lang="en-US" smtClean="0"/>
              <a:t>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BD5A459-DBBC-4991-B6DF-856C58CC68EE}" type="slidenum">
              <a:rPr lang="en-US" smtClean="0"/>
              <a:t>‹#›</a:t>
            </a:fld>
            <a:endParaRPr lang="en-US" dirty="0"/>
          </a:p>
        </p:txBody>
      </p:sp>
    </p:spTree>
    <p:extLst>
      <p:ext uri="{BB962C8B-B14F-4D97-AF65-F5344CB8AC3E}">
        <p14:creationId xmlns:p14="http://schemas.microsoft.com/office/powerpoint/2010/main" val="2010546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10B445-B053-4CCE-8263-900A0086CF0C}" type="datetimeFigureOut">
              <a:rPr lang="en-US" smtClean="0"/>
              <a:t>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D5A459-DBBC-4991-B6DF-856C58CC68EE}" type="slidenum">
              <a:rPr lang="en-US" smtClean="0"/>
              <a:t>‹#›</a:t>
            </a:fld>
            <a:endParaRPr lang="en-US" dirty="0"/>
          </a:p>
        </p:txBody>
      </p:sp>
    </p:spTree>
    <p:extLst>
      <p:ext uri="{BB962C8B-B14F-4D97-AF65-F5344CB8AC3E}">
        <p14:creationId xmlns:p14="http://schemas.microsoft.com/office/powerpoint/2010/main" val="47234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10B445-B053-4CCE-8263-900A0086CF0C}" type="datetimeFigureOut">
              <a:rPr lang="en-US" smtClean="0"/>
              <a:t>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D5A459-DBBC-4991-B6DF-856C58CC68EE}" type="slidenum">
              <a:rPr lang="en-US" smtClean="0"/>
              <a:t>‹#›</a:t>
            </a:fld>
            <a:endParaRPr lang="en-US" dirty="0"/>
          </a:p>
        </p:txBody>
      </p:sp>
    </p:spTree>
    <p:extLst>
      <p:ext uri="{BB962C8B-B14F-4D97-AF65-F5344CB8AC3E}">
        <p14:creationId xmlns:p14="http://schemas.microsoft.com/office/powerpoint/2010/main" val="2981083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10B445-B053-4CCE-8263-900A0086CF0C}" type="datetimeFigureOut">
              <a:rPr lang="en-US" smtClean="0"/>
              <a:t>1/8/2016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D5A459-DBBC-4991-B6DF-856C58CC68EE}" type="slidenum">
              <a:rPr lang="en-US" smtClean="0"/>
              <a:t>‹#›</a:t>
            </a:fld>
            <a:endParaRPr lang="en-US" dirty="0"/>
          </a:p>
        </p:txBody>
      </p:sp>
    </p:spTree>
    <p:extLst>
      <p:ext uri="{BB962C8B-B14F-4D97-AF65-F5344CB8AC3E}">
        <p14:creationId xmlns:p14="http://schemas.microsoft.com/office/powerpoint/2010/main" val="2245155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DOE EPSCoR Implementation Grants Program Presentation</a:t>
            </a:r>
            <a:endParaRPr lang="en-US" dirty="0"/>
          </a:p>
        </p:txBody>
      </p:sp>
      <p:sp>
        <p:nvSpPr>
          <p:cNvPr id="3" name="Subtitle 2"/>
          <p:cNvSpPr>
            <a:spLocks noGrp="1"/>
          </p:cNvSpPr>
          <p:nvPr>
            <p:ph type="subTitle" idx="1"/>
          </p:nvPr>
        </p:nvSpPr>
        <p:spPr/>
        <p:txBody>
          <a:bodyPr>
            <a:normAutofit fontScale="55000" lnSpcReduction="20000"/>
          </a:bodyPr>
          <a:lstStyle/>
          <a:p>
            <a:r>
              <a:rPr lang="en-US" dirty="0" smtClean="0"/>
              <a:t>January 7, 2016</a:t>
            </a:r>
          </a:p>
          <a:p>
            <a:endParaRPr lang="en-US" dirty="0"/>
          </a:p>
          <a:p>
            <a:r>
              <a:rPr lang="en-US" dirty="0" smtClean="0"/>
              <a:t>WV DOE EPSCoR Contacts</a:t>
            </a:r>
          </a:p>
          <a:p>
            <a:endParaRPr lang="en-US" dirty="0"/>
          </a:p>
          <a:p>
            <a:r>
              <a:rPr lang="en-US" dirty="0" smtClean="0"/>
              <a:t>Richard Bajura</a:t>
            </a:r>
            <a:r>
              <a:rPr lang="en-US" dirty="0"/>
              <a:t> </a:t>
            </a:r>
            <a:r>
              <a:rPr lang="en-US" dirty="0" smtClean="0"/>
              <a:t>and Cristina Dumitrescu – WVU</a:t>
            </a:r>
          </a:p>
          <a:p>
            <a:r>
              <a:rPr lang="en-US" dirty="0" smtClean="0"/>
              <a:t>Jan Taylor – WV EPSCoR</a:t>
            </a:r>
          </a:p>
        </p:txBody>
      </p:sp>
    </p:spTree>
    <p:extLst>
      <p:ext uri="{BB962C8B-B14F-4D97-AF65-F5344CB8AC3E}">
        <p14:creationId xmlns:p14="http://schemas.microsoft.com/office/powerpoint/2010/main" val="3064447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720840"/>
            <a:ext cx="6096000" cy="5078313"/>
          </a:xfrm>
          <a:prstGeom prst="rect">
            <a:avLst/>
          </a:prstGeom>
        </p:spPr>
        <p:txBody>
          <a:bodyPr>
            <a:spAutoFit/>
          </a:bodyPr>
          <a:lstStyle/>
          <a:p>
            <a:r>
              <a:rPr lang="en-US" dirty="0">
                <a:latin typeface="Arial" panose="020B0604020202020204" pitchFamily="34" charset="0"/>
                <a:ea typeface="Arial" panose="020B0604020202020204" pitchFamily="34" charset="0"/>
                <a:cs typeface="Arial" panose="020B0604020202020204" pitchFamily="34" charset="0"/>
              </a:rPr>
              <a:t> </a:t>
            </a:r>
            <a:endParaRPr lang="en-US" sz="1600" dirty="0">
              <a:latin typeface="Arial" panose="020B0604020202020204" pitchFamily="34" charset="0"/>
              <a:ea typeface="Arial" panose="020B0604020202020204" pitchFamily="34" charset="0"/>
              <a:cs typeface="Times New Roman" panose="02020603050405020304" pitchFamily="18" charset="0"/>
            </a:endParaRPr>
          </a:p>
          <a:p>
            <a:r>
              <a:rPr lang="en-US" dirty="0">
                <a:latin typeface="Arial" panose="020B0604020202020204" pitchFamily="34" charset="0"/>
                <a:ea typeface="Arial" panose="020B0604020202020204" pitchFamily="34" charset="0"/>
                <a:cs typeface="Arial" panose="020B0604020202020204" pitchFamily="34" charset="0"/>
              </a:rPr>
              <a:t> </a:t>
            </a:r>
            <a:endParaRPr lang="en-US" sz="1600" dirty="0">
              <a:latin typeface="Arial" panose="020B0604020202020204" pitchFamily="34" charset="0"/>
              <a:ea typeface="Arial" panose="020B0604020202020204" pitchFamily="34" charset="0"/>
              <a:cs typeface="Times New Roman" panose="02020603050405020304" pitchFamily="18" charset="0"/>
            </a:endParaRPr>
          </a:p>
          <a:p>
            <a:pPr algn="ctr"/>
            <a:r>
              <a:rPr lang="en-US" u="sng" dirty="0">
                <a:latin typeface="Arial" panose="020B0604020202020204" pitchFamily="34" charset="0"/>
                <a:ea typeface="Arial" panose="020B0604020202020204" pitchFamily="34" charset="0"/>
                <a:cs typeface="Arial" panose="020B0604020202020204" pitchFamily="34" charset="0"/>
              </a:rPr>
              <a:t>Submission </a:t>
            </a:r>
            <a:r>
              <a:rPr lang="en-US" u="sng" dirty="0" smtClean="0">
                <a:latin typeface="Arial" panose="020B0604020202020204" pitchFamily="34" charset="0"/>
                <a:ea typeface="Arial" panose="020B0604020202020204" pitchFamily="34" charset="0"/>
                <a:cs typeface="Arial" panose="020B0604020202020204" pitchFamily="34" charset="0"/>
              </a:rPr>
              <a:t>Deadlines</a:t>
            </a:r>
            <a:endParaRPr lang="en-US" sz="1600" dirty="0">
              <a:latin typeface="Arial" panose="020B0604020202020204" pitchFamily="34" charset="0"/>
              <a:ea typeface="Arial" panose="020B0604020202020204" pitchFamily="34" charset="0"/>
              <a:cs typeface="Times New Roman" panose="02020603050405020304" pitchFamily="18" charset="0"/>
            </a:endParaRPr>
          </a:p>
          <a:p>
            <a:pPr algn="ctr"/>
            <a:r>
              <a:rPr lang="en-US" dirty="0">
                <a:latin typeface="Arial" panose="020B0604020202020204" pitchFamily="34" charset="0"/>
                <a:ea typeface="Arial" panose="020B0604020202020204" pitchFamily="34" charset="0"/>
                <a:cs typeface="Arial" panose="020B0604020202020204" pitchFamily="34" charset="0"/>
              </a:rPr>
              <a:t> </a:t>
            </a:r>
            <a:endParaRPr lang="en-US" sz="1600" dirty="0">
              <a:latin typeface="Arial" panose="020B0604020202020204" pitchFamily="34" charset="0"/>
              <a:ea typeface="Arial" panose="020B0604020202020204" pitchFamily="34" charset="0"/>
              <a:cs typeface="Times New Roman" panose="02020603050405020304" pitchFamily="18" charset="0"/>
            </a:endParaRPr>
          </a:p>
          <a:p>
            <a:r>
              <a:rPr lang="en-US" dirty="0" smtClean="0">
                <a:latin typeface="Arial" panose="020B0604020202020204" pitchFamily="34" charset="0"/>
                <a:ea typeface="Arial" panose="020B0604020202020204" pitchFamily="34" charset="0"/>
                <a:cs typeface="Arial" panose="020B0604020202020204" pitchFamily="34" charset="0"/>
              </a:rPr>
              <a:t>Letter of Intent</a:t>
            </a:r>
          </a:p>
          <a:p>
            <a:pPr algn="ctr"/>
            <a:r>
              <a:rPr lang="en-US" dirty="0" smtClean="0">
                <a:latin typeface="Arial" panose="020B0604020202020204" pitchFamily="34" charset="0"/>
                <a:ea typeface="Arial" panose="020B0604020202020204" pitchFamily="34" charset="0"/>
                <a:cs typeface="Arial" panose="020B0604020202020204" pitchFamily="34" charset="0"/>
              </a:rPr>
              <a:t>Monday January 11, 2016</a:t>
            </a:r>
          </a:p>
          <a:p>
            <a:pPr algn="ctr"/>
            <a:r>
              <a:rPr lang="en-US" dirty="0" smtClean="0">
                <a:latin typeface="Arial" panose="020B0604020202020204" pitchFamily="34" charset="0"/>
                <a:ea typeface="Arial" panose="020B0604020202020204" pitchFamily="34" charset="0"/>
                <a:cs typeface="Arial" panose="020B0604020202020204" pitchFamily="34" charset="0"/>
              </a:rPr>
              <a:t>5:00 PM Eastern Standard Time</a:t>
            </a:r>
          </a:p>
          <a:p>
            <a:pPr algn="ctr"/>
            <a:endParaRPr lang="en-US" dirty="0">
              <a:latin typeface="Arial" panose="020B0604020202020204" pitchFamily="34" charset="0"/>
              <a:ea typeface="Arial" panose="020B0604020202020204" pitchFamily="34" charset="0"/>
              <a:cs typeface="Arial" panose="020B0604020202020204" pitchFamily="34" charset="0"/>
            </a:endParaRPr>
          </a:p>
          <a:p>
            <a:pPr algn="ctr"/>
            <a:endParaRPr lang="en-US" dirty="0" smtClean="0">
              <a:latin typeface="Arial" panose="020B0604020202020204" pitchFamily="34" charset="0"/>
              <a:ea typeface="Arial" panose="020B0604020202020204" pitchFamily="34" charset="0"/>
              <a:cs typeface="Arial" panose="020B0604020202020204" pitchFamily="34" charset="0"/>
            </a:endParaRPr>
          </a:p>
          <a:p>
            <a:r>
              <a:rPr lang="en-US" dirty="0" smtClean="0">
                <a:latin typeface="Arial" panose="020B0604020202020204" pitchFamily="34" charset="0"/>
                <a:ea typeface="Arial" panose="020B0604020202020204" pitchFamily="34" charset="0"/>
                <a:cs typeface="Arial" panose="020B0604020202020204" pitchFamily="34" charset="0"/>
              </a:rPr>
              <a:t>Pre-Proposal</a:t>
            </a:r>
          </a:p>
          <a:p>
            <a:pPr algn="ctr"/>
            <a:r>
              <a:rPr lang="en-US" dirty="0" smtClean="0">
                <a:latin typeface="Arial" panose="020B0604020202020204" pitchFamily="34" charset="0"/>
                <a:ea typeface="Arial" panose="020B0604020202020204" pitchFamily="34" charset="0"/>
                <a:cs typeface="Arial" panose="020B0604020202020204" pitchFamily="34" charset="0"/>
              </a:rPr>
              <a:t>Friday </a:t>
            </a:r>
            <a:r>
              <a:rPr lang="en-US" dirty="0">
                <a:latin typeface="Arial" panose="020B0604020202020204" pitchFamily="34" charset="0"/>
                <a:ea typeface="Arial" panose="020B0604020202020204" pitchFamily="34" charset="0"/>
                <a:cs typeface="Arial" panose="020B0604020202020204" pitchFamily="34" charset="0"/>
              </a:rPr>
              <a:t>January 29, 2016</a:t>
            </a:r>
            <a:endParaRPr lang="en-US" sz="1600" dirty="0">
              <a:latin typeface="Arial" panose="020B0604020202020204" pitchFamily="34" charset="0"/>
              <a:ea typeface="Arial" panose="020B0604020202020204" pitchFamily="34" charset="0"/>
              <a:cs typeface="Times New Roman" panose="02020603050405020304" pitchFamily="18" charset="0"/>
            </a:endParaRPr>
          </a:p>
          <a:p>
            <a:pPr algn="ctr"/>
            <a:r>
              <a:rPr lang="en-US" dirty="0">
                <a:latin typeface="Arial" panose="020B0604020202020204" pitchFamily="34" charset="0"/>
                <a:ea typeface="Arial" panose="020B0604020202020204" pitchFamily="34" charset="0"/>
                <a:cs typeface="Arial" panose="020B0604020202020204" pitchFamily="34" charset="0"/>
              </a:rPr>
              <a:t>5:00 PM Eastern Standard Time</a:t>
            </a:r>
            <a:endParaRPr lang="en-US" sz="1600" dirty="0">
              <a:latin typeface="Arial" panose="020B0604020202020204" pitchFamily="34" charset="0"/>
              <a:ea typeface="Arial" panose="020B0604020202020204" pitchFamily="34" charset="0"/>
              <a:cs typeface="Times New Roman" panose="02020603050405020304" pitchFamily="18" charset="0"/>
            </a:endParaRPr>
          </a:p>
          <a:p>
            <a:pPr algn="ctr"/>
            <a:r>
              <a:rPr lang="en-US" dirty="0">
                <a:latin typeface="Arial" panose="020B0604020202020204" pitchFamily="34" charset="0"/>
                <a:ea typeface="Arial" panose="020B0604020202020204" pitchFamily="34" charset="0"/>
                <a:cs typeface="Arial" panose="020B0604020202020204" pitchFamily="34" charset="0"/>
              </a:rPr>
              <a:t> </a:t>
            </a:r>
            <a:endParaRPr lang="en-US" sz="1600" dirty="0">
              <a:latin typeface="Arial" panose="020B0604020202020204" pitchFamily="34" charset="0"/>
              <a:ea typeface="Arial" panose="020B0604020202020204" pitchFamily="34" charset="0"/>
              <a:cs typeface="Times New Roman" panose="02020603050405020304" pitchFamily="18" charset="0"/>
            </a:endParaRPr>
          </a:p>
          <a:p>
            <a:pPr algn="ctr"/>
            <a:r>
              <a:rPr lang="en-US" dirty="0">
                <a:latin typeface="Arial" panose="020B0604020202020204" pitchFamily="34" charset="0"/>
                <a:ea typeface="Arial" panose="020B0604020202020204" pitchFamily="34" charset="0"/>
                <a:cs typeface="Arial" panose="020B0604020202020204" pitchFamily="34" charset="0"/>
              </a:rPr>
              <a:t>to </a:t>
            </a:r>
            <a:endParaRPr lang="en-US" sz="1600" dirty="0">
              <a:latin typeface="Arial" panose="020B0604020202020204" pitchFamily="34" charset="0"/>
              <a:ea typeface="Arial" panose="020B0604020202020204" pitchFamily="34" charset="0"/>
              <a:cs typeface="Times New Roman" panose="02020603050405020304" pitchFamily="18" charset="0"/>
            </a:endParaRPr>
          </a:p>
          <a:p>
            <a:pPr algn="ctr"/>
            <a:r>
              <a:rPr lang="en-US" dirty="0">
                <a:latin typeface="Arial" panose="020B0604020202020204" pitchFamily="34" charset="0"/>
                <a:ea typeface="Arial" panose="020B0604020202020204" pitchFamily="34" charset="0"/>
                <a:cs typeface="Arial" panose="020B0604020202020204" pitchFamily="34" charset="0"/>
              </a:rPr>
              <a:t> </a:t>
            </a:r>
            <a:endParaRPr lang="en-US" sz="1600" dirty="0">
              <a:latin typeface="Arial" panose="020B0604020202020204" pitchFamily="34" charset="0"/>
              <a:ea typeface="Arial" panose="020B0604020202020204" pitchFamily="34" charset="0"/>
              <a:cs typeface="Times New Roman" panose="02020603050405020304" pitchFamily="18" charset="0"/>
            </a:endParaRPr>
          </a:p>
          <a:p>
            <a:pPr algn="ctr"/>
            <a:r>
              <a:rPr lang="en-US" dirty="0">
                <a:latin typeface="Arial" panose="020B0604020202020204" pitchFamily="34" charset="0"/>
                <a:ea typeface="Arial" panose="020B0604020202020204" pitchFamily="34" charset="0"/>
                <a:cs typeface="Arial" panose="020B0604020202020204" pitchFamily="34" charset="0"/>
              </a:rPr>
              <a:t>Jan.Taylor@wvresearch.org</a:t>
            </a:r>
            <a:endParaRPr lang="en-US" sz="1600" dirty="0">
              <a:latin typeface="Arial" panose="020B0604020202020204" pitchFamily="34" charset="0"/>
              <a:ea typeface="Arial" panose="020B0604020202020204" pitchFamily="34" charset="0"/>
              <a:cs typeface="Times New Roman" panose="02020603050405020304" pitchFamily="18" charset="0"/>
            </a:endParaRPr>
          </a:p>
          <a:p>
            <a:r>
              <a:rPr lang="en-US" u="sng" dirty="0">
                <a:solidFill>
                  <a:srgbClr val="0000FF"/>
                </a:solidFill>
                <a:latin typeface="Arial" panose="020B0604020202020204" pitchFamily="34" charset="0"/>
                <a:ea typeface="Arial" panose="020B0604020202020204" pitchFamily="34" charset="0"/>
              </a:rPr>
              <a:t/>
            </a:r>
            <a:br>
              <a:rPr lang="en-US" u="sng" dirty="0">
                <a:solidFill>
                  <a:srgbClr val="0000FF"/>
                </a:solidFill>
                <a:latin typeface="Arial" panose="020B0604020202020204" pitchFamily="34" charset="0"/>
                <a:ea typeface="Arial" panose="020B0604020202020204" pitchFamily="34" charset="0"/>
              </a:rPr>
            </a:br>
            <a:r>
              <a:rPr lang="en-US" dirty="0">
                <a:solidFill>
                  <a:srgbClr val="0000FF"/>
                </a:solidFill>
                <a:latin typeface="Arial" panose="020B0604020202020204" pitchFamily="34" charset="0"/>
                <a:ea typeface="Arial" panose="020B0604020202020204" pitchFamily="34" charset="0"/>
                <a:cs typeface="Arial" panose="020B0604020202020204" pitchFamily="34" charset="0"/>
              </a:rPr>
              <a:t> </a:t>
            </a:r>
            <a:endParaRPr lang="en-US" sz="16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847925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Review Criteria</a:t>
            </a:r>
            <a:endParaRPr lang="en-US" dirty="0"/>
          </a:p>
        </p:txBody>
      </p:sp>
      <p:sp>
        <p:nvSpPr>
          <p:cNvPr id="3" name="Subtitle 2"/>
          <p:cNvSpPr>
            <a:spLocks noGrp="1"/>
          </p:cNvSpPr>
          <p:nvPr>
            <p:ph type="subTitle" idx="1"/>
          </p:nvPr>
        </p:nvSpPr>
        <p:spPr/>
        <p:txBody>
          <a:bodyPr/>
          <a:lstStyle/>
          <a:p>
            <a:r>
              <a:rPr lang="en-US" dirty="0" smtClean="0"/>
              <a:t>January 7, 2016</a:t>
            </a:r>
          </a:p>
          <a:p>
            <a:r>
              <a:rPr lang="en-US" sz="1600" dirty="0" smtClean="0"/>
              <a:t>Summary of review criteria used by WV EPSCoR in previous evaluations of pre-proposals.  This information is representative of the review factors to be considered for the 2016 competition.</a:t>
            </a:r>
            <a:endParaRPr lang="en-US" sz="1600" dirty="0"/>
          </a:p>
        </p:txBody>
      </p:sp>
    </p:spTree>
    <p:extLst>
      <p:ext uri="{BB962C8B-B14F-4D97-AF65-F5344CB8AC3E}">
        <p14:creationId xmlns:p14="http://schemas.microsoft.com/office/powerpoint/2010/main" val="862683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Reviewer Scoring Guidelines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261747615"/>
              </p:ext>
            </p:extLst>
          </p:nvPr>
        </p:nvGraphicFramePr>
        <p:xfrm>
          <a:off x="1169582" y="1435394"/>
          <a:ext cx="8739962" cy="5135526"/>
        </p:xfrm>
        <a:graphic>
          <a:graphicData uri="http://schemas.openxmlformats.org/drawingml/2006/table">
            <a:tbl>
              <a:tblPr firstRow="1" firstCol="1" bandRow="1">
                <a:tableStyleId>{5C22544A-7EE6-4342-B048-85BDC9FD1C3A}</a:tableStyleId>
              </a:tblPr>
              <a:tblGrid>
                <a:gridCol w="1577136"/>
                <a:gridCol w="4517838"/>
                <a:gridCol w="1149995"/>
                <a:gridCol w="1494993"/>
              </a:tblGrid>
              <a:tr h="1283880">
                <a:tc>
                  <a:txBody>
                    <a:bodyPr/>
                    <a:lstStyle/>
                    <a:p>
                      <a:pPr marL="0" marR="0" algn="ctr">
                        <a:spcBef>
                          <a:spcPts val="0"/>
                        </a:spcBef>
                        <a:spcAft>
                          <a:spcPts val="0"/>
                        </a:spcAft>
                      </a:pPr>
                      <a:r>
                        <a:rPr lang="en-US" sz="1200" u="none" strike="noStrike" dirty="0">
                          <a:effectLst/>
                        </a:rPr>
                        <a:t> </a:t>
                      </a:r>
                      <a:endParaRPr lang="en-US" sz="1200" dirty="0">
                        <a:effectLst/>
                      </a:endParaRPr>
                    </a:p>
                    <a:p>
                      <a:pPr marL="0" marR="0" algn="ctr">
                        <a:spcBef>
                          <a:spcPts val="0"/>
                        </a:spcBef>
                        <a:spcAft>
                          <a:spcPts val="0"/>
                        </a:spcAft>
                      </a:pPr>
                      <a:r>
                        <a:rPr lang="en-US" sz="1200" u="sng" dirty="0">
                          <a:effectLst/>
                        </a:rPr>
                        <a:t>Rating</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u="none" strike="noStrike" dirty="0">
                          <a:effectLst/>
                        </a:rPr>
                        <a:t> </a:t>
                      </a:r>
                      <a:endParaRPr lang="en-US" sz="1200" dirty="0">
                        <a:effectLst/>
                      </a:endParaRPr>
                    </a:p>
                    <a:p>
                      <a:pPr marL="0" marR="0" algn="ctr">
                        <a:spcBef>
                          <a:spcPts val="0"/>
                        </a:spcBef>
                        <a:spcAft>
                          <a:spcPts val="0"/>
                        </a:spcAft>
                      </a:pPr>
                      <a:r>
                        <a:rPr lang="en-US" sz="1200" u="sng" dirty="0">
                          <a:effectLst/>
                        </a:rPr>
                        <a:t>Word Description</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u="none" strike="noStrike" dirty="0">
                          <a:effectLst/>
                        </a:rPr>
                        <a:t> </a:t>
                      </a:r>
                      <a:endParaRPr lang="en-US" sz="1200" dirty="0">
                        <a:effectLst/>
                      </a:endParaRPr>
                    </a:p>
                    <a:p>
                      <a:pPr marL="0" marR="0" algn="ctr">
                        <a:spcBef>
                          <a:spcPts val="0"/>
                        </a:spcBef>
                        <a:spcAft>
                          <a:spcPts val="0"/>
                        </a:spcAft>
                      </a:pPr>
                      <a:r>
                        <a:rPr lang="en-US" sz="1200" u="sng" dirty="0">
                          <a:effectLst/>
                        </a:rPr>
                        <a:t>Numerical Score</a:t>
                      </a:r>
                      <a:endParaRPr lang="en-US" sz="1200" dirty="0">
                        <a:effectLst/>
                      </a:endParaRPr>
                    </a:p>
                    <a:p>
                      <a:pPr marL="0" marR="0" algn="ctr">
                        <a:spcBef>
                          <a:spcPts val="0"/>
                        </a:spcBef>
                        <a:spcAft>
                          <a:spcPts val="0"/>
                        </a:spcAft>
                      </a:pPr>
                      <a:r>
                        <a:rPr lang="en-US" sz="1200" u="none" strike="noStrike" dirty="0">
                          <a:effectLst/>
                        </a:rPr>
                        <a:t> </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u="none" strike="noStrike" dirty="0">
                          <a:effectLst/>
                        </a:rPr>
                        <a:t> </a:t>
                      </a:r>
                      <a:endParaRPr lang="en-US" sz="1200" dirty="0">
                        <a:effectLst/>
                      </a:endParaRPr>
                    </a:p>
                    <a:p>
                      <a:pPr marL="0" marR="0" algn="ctr">
                        <a:spcBef>
                          <a:spcPts val="0"/>
                        </a:spcBef>
                        <a:spcAft>
                          <a:spcPts val="0"/>
                        </a:spcAft>
                      </a:pPr>
                      <a:r>
                        <a:rPr lang="en-US" sz="1200" u="sng" dirty="0">
                          <a:effectLst/>
                        </a:rPr>
                        <a:t>Range</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641941">
                <a:tc>
                  <a:txBody>
                    <a:bodyPr/>
                    <a:lstStyle/>
                    <a:p>
                      <a:pPr marL="0" marR="0" algn="ctr">
                        <a:spcBef>
                          <a:spcPts val="0"/>
                        </a:spcBef>
                        <a:spcAft>
                          <a:spcPts val="0"/>
                        </a:spcAft>
                      </a:pPr>
                      <a:r>
                        <a:rPr lang="en-US" sz="1200" dirty="0">
                          <a:effectLst/>
                        </a:rPr>
                        <a:t>Outstanding</a:t>
                      </a:r>
                    </a:p>
                    <a:p>
                      <a:pPr marL="0" marR="0" algn="ctr">
                        <a:spcBef>
                          <a:spcPts val="0"/>
                        </a:spcBef>
                        <a:spcAft>
                          <a:spcPts val="0"/>
                        </a:spcAft>
                      </a:pPr>
                      <a:r>
                        <a:rPr lang="en-US" sz="1200" dirty="0">
                          <a:effectLst/>
                        </a:rPr>
                        <a:t> </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Fulfills every expectation of criterion</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10</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9.5 – 10.0</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641941">
                <a:tc>
                  <a:txBody>
                    <a:bodyPr/>
                    <a:lstStyle/>
                    <a:p>
                      <a:pPr marL="0" marR="0" algn="ctr">
                        <a:spcBef>
                          <a:spcPts val="0"/>
                        </a:spcBef>
                        <a:spcAft>
                          <a:spcPts val="0"/>
                        </a:spcAft>
                      </a:pPr>
                      <a:r>
                        <a:rPr lang="en-US" sz="1200" dirty="0">
                          <a:effectLst/>
                        </a:rPr>
                        <a:t>Strong</a:t>
                      </a:r>
                    </a:p>
                    <a:p>
                      <a:pPr marL="0" marR="0" algn="ctr">
                        <a:spcBef>
                          <a:spcPts val="0"/>
                        </a:spcBef>
                        <a:spcAft>
                          <a:spcPts val="0"/>
                        </a:spcAft>
                      </a:pPr>
                      <a:r>
                        <a:rPr lang="en-US" sz="1200" dirty="0">
                          <a:effectLst/>
                        </a:rPr>
                        <a:t> </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Requires only minor modifications or improvements</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8</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7.5 – 8.5</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641941">
                <a:tc>
                  <a:txBody>
                    <a:bodyPr/>
                    <a:lstStyle/>
                    <a:p>
                      <a:pPr marL="0" marR="0" algn="ctr">
                        <a:spcBef>
                          <a:spcPts val="0"/>
                        </a:spcBef>
                        <a:spcAft>
                          <a:spcPts val="0"/>
                        </a:spcAft>
                      </a:pPr>
                      <a:r>
                        <a:rPr lang="en-US" sz="1200" dirty="0">
                          <a:effectLst/>
                        </a:rPr>
                        <a:t>Meritorious</a:t>
                      </a:r>
                    </a:p>
                    <a:p>
                      <a:pPr marL="0" marR="0" algn="ctr">
                        <a:spcBef>
                          <a:spcPts val="0"/>
                        </a:spcBef>
                        <a:spcAft>
                          <a:spcPts val="0"/>
                        </a:spcAft>
                      </a:pPr>
                      <a:r>
                        <a:rPr lang="en-US" sz="1200" dirty="0">
                          <a:effectLst/>
                        </a:rPr>
                        <a:t> </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Requires substantive, but attainable, improvements</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6</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5.5 – 6.5</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641941">
                <a:tc>
                  <a:txBody>
                    <a:bodyPr/>
                    <a:lstStyle/>
                    <a:p>
                      <a:pPr marL="0" marR="0" algn="ctr">
                        <a:spcBef>
                          <a:spcPts val="0"/>
                        </a:spcBef>
                        <a:spcAft>
                          <a:spcPts val="0"/>
                        </a:spcAft>
                      </a:pPr>
                      <a:r>
                        <a:rPr lang="en-US" sz="1200" dirty="0">
                          <a:effectLst/>
                        </a:rPr>
                        <a:t>Weak</a:t>
                      </a:r>
                    </a:p>
                    <a:p>
                      <a:pPr marL="0" marR="0" algn="ctr">
                        <a:spcBef>
                          <a:spcPts val="0"/>
                        </a:spcBef>
                        <a:spcAft>
                          <a:spcPts val="0"/>
                        </a:spcAft>
                      </a:pPr>
                      <a:r>
                        <a:rPr lang="en-US" sz="1200" dirty="0">
                          <a:effectLst/>
                        </a:rPr>
                        <a:t> </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Requires major modifications</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4</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3.5 – 4.5</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641941">
                <a:tc>
                  <a:txBody>
                    <a:bodyPr/>
                    <a:lstStyle/>
                    <a:p>
                      <a:pPr marL="0" marR="0" algn="ctr">
                        <a:spcBef>
                          <a:spcPts val="0"/>
                        </a:spcBef>
                        <a:spcAft>
                          <a:spcPts val="0"/>
                        </a:spcAft>
                      </a:pPr>
                      <a:r>
                        <a:rPr lang="en-US" sz="1200" dirty="0">
                          <a:effectLst/>
                        </a:rPr>
                        <a:t>Deficient</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Unlikely, even with modifications, to be responsive to criterion</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2</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1.5 – 2.5</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641941">
                <a:tc>
                  <a:txBody>
                    <a:bodyPr/>
                    <a:lstStyle/>
                    <a:p>
                      <a:pPr marL="0" marR="0" algn="ctr">
                        <a:spcBef>
                          <a:spcPts val="0"/>
                        </a:spcBef>
                        <a:spcAft>
                          <a:spcPts val="0"/>
                        </a:spcAft>
                      </a:pPr>
                      <a:r>
                        <a:rPr lang="en-US" sz="1200" dirty="0">
                          <a:effectLst/>
                        </a:rPr>
                        <a:t>Unresponsive</a:t>
                      </a:r>
                    </a:p>
                    <a:p>
                      <a:pPr marL="0" marR="0" algn="ctr">
                        <a:spcBef>
                          <a:spcPts val="0"/>
                        </a:spcBef>
                        <a:spcAft>
                          <a:spcPts val="0"/>
                        </a:spcAft>
                      </a:pPr>
                      <a:r>
                        <a:rPr lang="en-US" sz="1200" dirty="0">
                          <a:effectLst/>
                        </a:rPr>
                        <a:t> </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Does not address criterion; no data; not applicable, …</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0</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0 – 0</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4" name="Rectangle 1"/>
          <p:cNvSpPr>
            <a:spLocks noChangeArrowheads="1"/>
          </p:cNvSpPr>
          <p:nvPr/>
        </p:nvSpPr>
        <p:spPr bwMode="auto">
          <a:xfrm>
            <a:off x="3055938" y="25384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1127302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14819"/>
          </a:xfrm>
        </p:spPr>
        <p:txBody>
          <a:bodyPr>
            <a:normAutofit/>
          </a:bodyPr>
          <a:lstStyle/>
          <a:p>
            <a:r>
              <a:rPr lang="en-US" sz="2400" dirty="0" smtClean="0"/>
              <a:t>Scientific and/or Technical Merit – 30 weight</a:t>
            </a:r>
            <a:br>
              <a:rPr lang="en-US" sz="2400" dirty="0" smtClean="0"/>
            </a:br>
            <a:endParaRPr lang="en-US" sz="2400" dirty="0"/>
          </a:p>
        </p:txBody>
      </p:sp>
      <p:graphicFrame>
        <p:nvGraphicFramePr>
          <p:cNvPr id="3" name="Table 2"/>
          <p:cNvGraphicFramePr>
            <a:graphicFrameLocks noGrp="1"/>
          </p:cNvGraphicFramePr>
          <p:nvPr>
            <p:extLst>
              <p:ext uri="{D42A27DB-BD31-4B8C-83A1-F6EECF244321}">
                <p14:modId xmlns:p14="http://schemas.microsoft.com/office/powerpoint/2010/main" val="1056532642"/>
              </p:ext>
            </p:extLst>
          </p:nvPr>
        </p:nvGraphicFramePr>
        <p:xfrm>
          <a:off x="1520456" y="1307807"/>
          <a:ext cx="8612372" cy="5465133"/>
        </p:xfrm>
        <a:graphic>
          <a:graphicData uri="http://schemas.openxmlformats.org/drawingml/2006/table">
            <a:tbl>
              <a:tblPr firstRow="1" firstCol="1" bandRow="1">
                <a:tableStyleId>{5C22544A-7EE6-4342-B048-85BDC9FD1C3A}</a:tableStyleId>
              </a:tblPr>
              <a:tblGrid>
                <a:gridCol w="1149396"/>
                <a:gridCol w="7462976"/>
              </a:tblGrid>
              <a:tr h="780733">
                <a:tc>
                  <a:txBody>
                    <a:bodyPr/>
                    <a:lstStyle/>
                    <a:p>
                      <a:pPr marL="0" marR="0" algn="ctr">
                        <a:spcBef>
                          <a:spcPts val="0"/>
                        </a:spcBef>
                        <a:spcAft>
                          <a:spcPts val="0"/>
                        </a:spcAft>
                      </a:pPr>
                      <a:r>
                        <a:rPr lang="en-US" sz="1200" u="none" strike="noStrike" dirty="0" smtClean="0">
                          <a:effectLst/>
                        </a:rPr>
                        <a:t> </a:t>
                      </a:r>
                      <a:endParaRPr lang="en-US" sz="1200" dirty="0" smtClean="0">
                        <a:effectLst/>
                      </a:endParaRPr>
                    </a:p>
                    <a:p>
                      <a:pPr marL="0" marR="0" algn="ctr">
                        <a:spcBef>
                          <a:spcPts val="0"/>
                        </a:spcBef>
                        <a:spcAft>
                          <a:spcPts val="0"/>
                        </a:spcAft>
                      </a:pPr>
                      <a:r>
                        <a:rPr lang="en-US" sz="1200" u="sng" dirty="0" smtClean="0">
                          <a:effectLst/>
                        </a:rPr>
                        <a:t>Score</a:t>
                      </a:r>
                      <a:endParaRPr lang="en-US" sz="1200" dirty="0">
                        <a:effectLst/>
                      </a:endParaRPr>
                    </a:p>
                    <a:p>
                      <a:pPr marL="0" marR="0">
                        <a:spcBef>
                          <a:spcPts val="0"/>
                        </a:spcBef>
                        <a:spcAft>
                          <a:spcPts val="0"/>
                        </a:spcAft>
                      </a:pPr>
                      <a:r>
                        <a:rPr lang="en-US" sz="1200" u="none" strike="noStrike" dirty="0">
                          <a:effectLst/>
                        </a:rPr>
                        <a:t> </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marR="0">
                        <a:spcBef>
                          <a:spcPts val="0"/>
                        </a:spcBef>
                        <a:spcAft>
                          <a:spcPts val="0"/>
                        </a:spcAft>
                      </a:pPr>
                      <a:r>
                        <a:rPr lang="en-US" sz="1200" dirty="0">
                          <a:effectLst/>
                        </a:rPr>
                        <a:t>                               </a:t>
                      </a:r>
                    </a:p>
                    <a:p>
                      <a:pPr marL="457200" marR="0">
                        <a:spcBef>
                          <a:spcPts val="0"/>
                        </a:spcBef>
                        <a:spcAft>
                          <a:spcPts val="0"/>
                        </a:spcAft>
                      </a:pPr>
                      <a:r>
                        <a:rPr lang="en-US" sz="1200" dirty="0">
                          <a:effectLst/>
                        </a:rPr>
                        <a:t>                                            </a:t>
                      </a:r>
                      <a:r>
                        <a:rPr lang="en-US" sz="1200" u="sng" dirty="0">
                          <a:effectLst/>
                        </a:rPr>
                        <a:t>Question / Comments</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780733">
                <a:tc>
                  <a:txBody>
                    <a:bodyPr/>
                    <a:lstStyle/>
                    <a:p>
                      <a:pPr marL="0" marR="0">
                        <a:spcBef>
                          <a:spcPts val="0"/>
                        </a:spcBef>
                        <a:spcAft>
                          <a:spcPts val="0"/>
                        </a:spcAft>
                      </a:pPr>
                      <a:r>
                        <a:rPr lang="en-US" sz="1200" u="none" strike="noStrike" dirty="0">
                          <a:effectLst/>
                        </a:rPr>
                        <a:t> </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Arial" panose="020B0604020202020204" pitchFamily="34" charset="0"/>
                        <a:buChar char="•"/>
                      </a:pPr>
                      <a:r>
                        <a:rPr lang="en-US" sz="1200" dirty="0">
                          <a:effectLst/>
                        </a:rPr>
                        <a:t>What is the scientific innovation of proposed effort? </a:t>
                      </a:r>
                    </a:p>
                    <a:p>
                      <a:pPr marL="457200" marR="0">
                        <a:spcBef>
                          <a:spcPts val="0"/>
                        </a:spcBef>
                        <a:spcAft>
                          <a:spcPts val="0"/>
                        </a:spcAft>
                      </a:pPr>
                      <a:r>
                        <a:rPr lang="en-US" sz="1200" dirty="0">
                          <a:effectLst/>
                        </a:rPr>
                        <a:t> </a:t>
                      </a:r>
                    </a:p>
                    <a:p>
                      <a:pPr marL="457200" marR="0">
                        <a:spcBef>
                          <a:spcPts val="0"/>
                        </a:spcBef>
                        <a:spcAft>
                          <a:spcPts val="0"/>
                        </a:spcAft>
                      </a:pPr>
                      <a:r>
                        <a:rPr lang="en-US" sz="1200" u="none" strike="noStrike" dirty="0">
                          <a:effectLst/>
                        </a:rPr>
                        <a:t> </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1040978">
                <a:tc>
                  <a:txBody>
                    <a:bodyPr/>
                    <a:lstStyle/>
                    <a:p>
                      <a:pPr marL="0" marR="0">
                        <a:spcBef>
                          <a:spcPts val="0"/>
                        </a:spcBef>
                        <a:spcAft>
                          <a:spcPts val="0"/>
                        </a:spcAft>
                      </a:pPr>
                      <a:r>
                        <a:rPr lang="en-US" sz="1200" u="none" strike="noStrike" dirty="0">
                          <a:effectLst/>
                        </a:rPr>
                        <a:t> </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Arial" panose="020B0604020202020204" pitchFamily="34" charset="0"/>
                        <a:buChar char="•"/>
                      </a:pPr>
                      <a:r>
                        <a:rPr lang="en-US" sz="1200" dirty="0">
                          <a:effectLst/>
                        </a:rPr>
                        <a:t>How does the proposed work compare with other efforts in its field, both in terms of scientific and/or technical merit and originality? </a:t>
                      </a:r>
                    </a:p>
                    <a:p>
                      <a:pPr marL="457200" marR="0">
                        <a:spcBef>
                          <a:spcPts val="0"/>
                        </a:spcBef>
                        <a:spcAft>
                          <a:spcPts val="0"/>
                        </a:spcAft>
                      </a:pPr>
                      <a:r>
                        <a:rPr lang="en-US" sz="1200" dirty="0">
                          <a:effectLst/>
                        </a:rPr>
                        <a:t> </a:t>
                      </a:r>
                    </a:p>
                    <a:p>
                      <a:pPr marL="0" marR="0">
                        <a:spcBef>
                          <a:spcPts val="0"/>
                        </a:spcBef>
                        <a:spcAft>
                          <a:spcPts val="0"/>
                        </a:spcAft>
                      </a:pPr>
                      <a:r>
                        <a:rPr lang="en-US" sz="1200" u="none" strike="noStrike" dirty="0">
                          <a:effectLst/>
                        </a:rPr>
                        <a:t> </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1040978">
                <a:tc>
                  <a:txBody>
                    <a:bodyPr/>
                    <a:lstStyle/>
                    <a:p>
                      <a:pPr marL="0" marR="0">
                        <a:spcBef>
                          <a:spcPts val="0"/>
                        </a:spcBef>
                        <a:spcAft>
                          <a:spcPts val="0"/>
                        </a:spcAft>
                      </a:pPr>
                      <a:r>
                        <a:rPr lang="en-US" sz="1200" u="none" strike="noStrike" dirty="0">
                          <a:effectLst/>
                        </a:rPr>
                        <a:t> </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Arial" panose="020B0604020202020204" pitchFamily="34" charset="0"/>
                        <a:buChar char="•"/>
                      </a:pPr>
                      <a:r>
                        <a:rPr lang="en-US" sz="1200" dirty="0">
                          <a:effectLst/>
                        </a:rPr>
                        <a:t>How might the results of the proposed work impact the direction, progress, and thinking in relevant scientific fields of research? </a:t>
                      </a:r>
                    </a:p>
                    <a:p>
                      <a:pPr marL="457200" marR="0">
                        <a:spcBef>
                          <a:spcPts val="0"/>
                        </a:spcBef>
                        <a:spcAft>
                          <a:spcPts val="0"/>
                        </a:spcAft>
                      </a:pPr>
                      <a:r>
                        <a:rPr lang="en-US" sz="1200" dirty="0">
                          <a:effectLst/>
                        </a:rPr>
                        <a:t> </a:t>
                      </a:r>
                    </a:p>
                    <a:p>
                      <a:pPr marL="457200" marR="0">
                        <a:spcBef>
                          <a:spcPts val="0"/>
                        </a:spcBef>
                        <a:spcAft>
                          <a:spcPts val="0"/>
                        </a:spcAft>
                      </a:pPr>
                      <a:r>
                        <a:rPr lang="en-US" sz="1200" u="none" strike="noStrike" dirty="0">
                          <a:effectLst/>
                        </a:rPr>
                        <a:t> </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780733">
                <a:tc>
                  <a:txBody>
                    <a:bodyPr/>
                    <a:lstStyle/>
                    <a:p>
                      <a:pPr marL="0" marR="0">
                        <a:spcBef>
                          <a:spcPts val="0"/>
                        </a:spcBef>
                        <a:spcAft>
                          <a:spcPts val="0"/>
                        </a:spcAft>
                      </a:pPr>
                      <a:r>
                        <a:rPr lang="en-US" sz="1200" u="none" strike="noStrike" dirty="0">
                          <a:effectLst/>
                        </a:rPr>
                        <a:t> </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Arial" panose="020B0604020202020204" pitchFamily="34" charset="0"/>
                        <a:buChar char="•"/>
                      </a:pPr>
                      <a:r>
                        <a:rPr lang="en-US" sz="1200" dirty="0">
                          <a:effectLst/>
                        </a:rPr>
                        <a:t>What is the likelihood of achieving influential results? </a:t>
                      </a:r>
                    </a:p>
                    <a:p>
                      <a:pPr marL="457200" marR="0">
                        <a:spcBef>
                          <a:spcPts val="0"/>
                        </a:spcBef>
                        <a:spcAft>
                          <a:spcPts val="0"/>
                        </a:spcAft>
                      </a:pPr>
                      <a:r>
                        <a:rPr lang="en-US" sz="1200" dirty="0">
                          <a:effectLst/>
                        </a:rPr>
                        <a:t> </a:t>
                      </a:r>
                    </a:p>
                    <a:p>
                      <a:pPr marL="0" marR="0">
                        <a:spcBef>
                          <a:spcPts val="0"/>
                        </a:spcBef>
                        <a:spcAft>
                          <a:spcPts val="0"/>
                        </a:spcAft>
                      </a:pPr>
                      <a:r>
                        <a:rPr lang="en-US" sz="1200" u="none" strike="noStrike" dirty="0">
                          <a:effectLst/>
                        </a:rPr>
                        <a:t> </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1040978">
                <a:tc>
                  <a:txBody>
                    <a:bodyPr/>
                    <a:lstStyle/>
                    <a:p>
                      <a:pPr marL="0" marR="0">
                        <a:spcBef>
                          <a:spcPts val="0"/>
                        </a:spcBef>
                        <a:spcAft>
                          <a:spcPts val="0"/>
                        </a:spcAft>
                      </a:pPr>
                      <a:r>
                        <a:rPr lang="en-US" sz="1200" u="none" strike="noStrike" dirty="0">
                          <a:effectLst/>
                        </a:rPr>
                        <a:t> </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Arial" panose="020B0604020202020204" pitchFamily="34" charset="0"/>
                        <a:buChar char="•"/>
                      </a:pPr>
                      <a:r>
                        <a:rPr lang="en-US" sz="1200" dirty="0">
                          <a:effectLst/>
                        </a:rPr>
                        <a:t>What is the significance or potential impact of the results obtained from completing the proposed research?</a:t>
                      </a:r>
                    </a:p>
                    <a:p>
                      <a:pPr marL="0" marR="0">
                        <a:spcBef>
                          <a:spcPts val="0"/>
                        </a:spcBef>
                        <a:spcAft>
                          <a:spcPts val="0"/>
                        </a:spcAft>
                      </a:pPr>
                      <a:r>
                        <a:rPr lang="en-US" sz="1200" dirty="0">
                          <a:effectLst/>
                        </a:rPr>
                        <a:t> </a:t>
                      </a:r>
                    </a:p>
                    <a:p>
                      <a:pPr marL="0" marR="0">
                        <a:spcBef>
                          <a:spcPts val="0"/>
                        </a:spcBef>
                        <a:spcAft>
                          <a:spcPts val="0"/>
                        </a:spcAft>
                      </a:pPr>
                      <a:r>
                        <a:rPr lang="en-US" sz="1200" dirty="0">
                          <a:effectLst/>
                        </a:rPr>
                        <a:t> </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4" name="Rectangle 1"/>
          <p:cNvSpPr>
            <a:spLocks noChangeArrowheads="1"/>
          </p:cNvSpPr>
          <p:nvPr/>
        </p:nvSpPr>
        <p:spPr bwMode="auto">
          <a:xfrm>
            <a:off x="2790123" y="2126576"/>
            <a:ext cx="1472285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77122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Appropriateness of Proposed Method or Approach – 25 weight</a:t>
            </a:r>
            <a:endParaRPr lang="en-US" sz="2400" dirty="0"/>
          </a:p>
        </p:txBody>
      </p:sp>
      <p:graphicFrame>
        <p:nvGraphicFramePr>
          <p:cNvPr id="3" name="Table 2"/>
          <p:cNvGraphicFramePr>
            <a:graphicFrameLocks noGrp="1"/>
          </p:cNvGraphicFramePr>
          <p:nvPr>
            <p:extLst>
              <p:ext uri="{D42A27DB-BD31-4B8C-83A1-F6EECF244321}">
                <p14:modId xmlns:p14="http://schemas.microsoft.com/office/powerpoint/2010/main" val="3430041124"/>
              </p:ext>
            </p:extLst>
          </p:nvPr>
        </p:nvGraphicFramePr>
        <p:xfrm>
          <a:off x="1984664" y="1485901"/>
          <a:ext cx="7938654" cy="4956463"/>
        </p:xfrm>
        <a:graphic>
          <a:graphicData uri="http://schemas.openxmlformats.org/drawingml/2006/table">
            <a:tbl>
              <a:tblPr firstRow="1" firstCol="1" bandRow="1">
                <a:tableStyleId>{5C22544A-7EE6-4342-B048-85BDC9FD1C3A}</a:tableStyleId>
              </a:tblPr>
              <a:tblGrid>
                <a:gridCol w="1059482"/>
                <a:gridCol w="6879172"/>
              </a:tblGrid>
              <a:tr h="826077">
                <a:tc>
                  <a:txBody>
                    <a:bodyPr/>
                    <a:lstStyle/>
                    <a:p>
                      <a:pPr marL="0" marR="0" algn="ctr">
                        <a:spcBef>
                          <a:spcPts val="0"/>
                        </a:spcBef>
                        <a:spcAft>
                          <a:spcPts val="0"/>
                        </a:spcAft>
                      </a:pPr>
                      <a:r>
                        <a:rPr lang="en-US" sz="1200" u="none" strike="noStrike" dirty="0">
                          <a:effectLst/>
                        </a:rPr>
                        <a:t> </a:t>
                      </a:r>
                      <a:endParaRPr lang="en-US" sz="1200" dirty="0">
                        <a:effectLst/>
                      </a:endParaRPr>
                    </a:p>
                    <a:p>
                      <a:pPr marL="0" marR="0" algn="ctr">
                        <a:spcBef>
                          <a:spcPts val="0"/>
                        </a:spcBef>
                        <a:spcAft>
                          <a:spcPts val="0"/>
                        </a:spcAft>
                      </a:pPr>
                      <a:r>
                        <a:rPr lang="en-US" sz="1200" u="sng" dirty="0">
                          <a:effectLst/>
                        </a:rPr>
                        <a:t>Score</a:t>
                      </a:r>
                      <a:endParaRPr lang="en-US" sz="1200" dirty="0">
                        <a:effectLst/>
                      </a:endParaRPr>
                    </a:p>
                    <a:p>
                      <a:pPr marL="0" marR="0">
                        <a:spcBef>
                          <a:spcPts val="0"/>
                        </a:spcBef>
                        <a:spcAft>
                          <a:spcPts val="0"/>
                        </a:spcAft>
                      </a:pPr>
                      <a:r>
                        <a:rPr lang="en-US" sz="1200" u="none" strike="noStrike" dirty="0">
                          <a:effectLst/>
                        </a:rPr>
                        <a:t> </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marR="0">
                        <a:spcBef>
                          <a:spcPts val="0"/>
                        </a:spcBef>
                        <a:spcAft>
                          <a:spcPts val="0"/>
                        </a:spcAft>
                      </a:pPr>
                      <a:r>
                        <a:rPr lang="en-US" sz="1200" dirty="0">
                          <a:effectLst/>
                        </a:rPr>
                        <a:t>                               </a:t>
                      </a:r>
                    </a:p>
                    <a:p>
                      <a:pPr marL="457200" marR="0">
                        <a:spcBef>
                          <a:spcPts val="0"/>
                        </a:spcBef>
                        <a:spcAft>
                          <a:spcPts val="0"/>
                        </a:spcAft>
                      </a:pPr>
                      <a:r>
                        <a:rPr lang="en-US" sz="1200" dirty="0">
                          <a:effectLst/>
                        </a:rPr>
                        <a:t>                                            </a:t>
                      </a:r>
                      <a:r>
                        <a:rPr lang="en-US" sz="1200" u="sng" dirty="0">
                          <a:effectLst/>
                        </a:rPr>
                        <a:t>Question / Comments</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826077">
                <a:tc>
                  <a:txBody>
                    <a:bodyPr/>
                    <a:lstStyle/>
                    <a:p>
                      <a:pPr marL="0" marR="0">
                        <a:spcBef>
                          <a:spcPts val="0"/>
                        </a:spcBef>
                        <a:spcAft>
                          <a:spcPts val="0"/>
                        </a:spcAft>
                      </a:pPr>
                      <a:r>
                        <a:rPr lang="en-US" sz="1200" u="none" strike="noStrike" dirty="0">
                          <a:effectLst/>
                        </a:rPr>
                        <a:t> </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Arial" panose="020B0604020202020204" pitchFamily="34" charset="0"/>
                        <a:buChar char="•"/>
                      </a:pPr>
                      <a:r>
                        <a:rPr lang="en-US" sz="1200" dirty="0">
                          <a:effectLst/>
                        </a:rPr>
                        <a:t>Does the proposed effort employ innovative concepts or methods? </a:t>
                      </a:r>
                    </a:p>
                    <a:p>
                      <a:pPr marL="457200" marR="0">
                        <a:spcBef>
                          <a:spcPts val="0"/>
                        </a:spcBef>
                        <a:spcAft>
                          <a:spcPts val="0"/>
                        </a:spcAft>
                      </a:pPr>
                      <a:r>
                        <a:rPr lang="en-US" sz="1200" dirty="0">
                          <a:effectLst/>
                        </a:rPr>
                        <a:t> </a:t>
                      </a:r>
                    </a:p>
                    <a:p>
                      <a:pPr marL="457200" marR="0">
                        <a:spcBef>
                          <a:spcPts val="0"/>
                        </a:spcBef>
                        <a:spcAft>
                          <a:spcPts val="0"/>
                        </a:spcAft>
                      </a:pPr>
                      <a:r>
                        <a:rPr lang="en-US" sz="1200" u="none" strike="noStrike" dirty="0">
                          <a:effectLst/>
                        </a:rPr>
                        <a:t> </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826077">
                <a:tc>
                  <a:txBody>
                    <a:bodyPr/>
                    <a:lstStyle/>
                    <a:p>
                      <a:pPr marL="0" marR="0">
                        <a:spcBef>
                          <a:spcPts val="0"/>
                        </a:spcBef>
                        <a:spcAft>
                          <a:spcPts val="0"/>
                        </a:spcAft>
                      </a:pPr>
                      <a:r>
                        <a:rPr lang="en-US" sz="1200" u="none" strike="noStrike" dirty="0">
                          <a:effectLst/>
                        </a:rPr>
                        <a:t> </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Arial" panose="020B0604020202020204" pitchFamily="34" charset="0"/>
                        <a:buChar char="•"/>
                      </a:pPr>
                      <a:r>
                        <a:rPr lang="en-US" sz="1200" dirty="0">
                          <a:effectLst/>
                        </a:rPr>
                        <a:t>How logical and feasible are the approaches? </a:t>
                      </a:r>
                    </a:p>
                    <a:p>
                      <a:pPr marL="457200" marR="0">
                        <a:spcBef>
                          <a:spcPts val="0"/>
                        </a:spcBef>
                        <a:spcAft>
                          <a:spcPts val="0"/>
                        </a:spcAft>
                      </a:pPr>
                      <a:r>
                        <a:rPr lang="en-US" sz="1200" dirty="0">
                          <a:effectLst/>
                        </a:rPr>
                        <a:t> </a:t>
                      </a:r>
                    </a:p>
                    <a:p>
                      <a:pPr marL="0" marR="0">
                        <a:spcBef>
                          <a:spcPts val="0"/>
                        </a:spcBef>
                        <a:spcAft>
                          <a:spcPts val="0"/>
                        </a:spcAft>
                      </a:pPr>
                      <a:r>
                        <a:rPr lang="en-US" sz="1200" u="none" strike="noStrike" dirty="0">
                          <a:effectLst/>
                        </a:rPr>
                        <a:t> </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1101436">
                <a:tc>
                  <a:txBody>
                    <a:bodyPr/>
                    <a:lstStyle/>
                    <a:p>
                      <a:pPr marL="0" marR="0">
                        <a:spcBef>
                          <a:spcPts val="0"/>
                        </a:spcBef>
                        <a:spcAft>
                          <a:spcPts val="0"/>
                        </a:spcAft>
                      </a:pPr>
                      <a:r>
                        <a:rPr lang="en-US" sz="1200" u="none" strike="noStrike" dirty="0">
                          <a:effectLst/>
                        </a:rPr>
                        <a:t> </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Arial" panose="020B0604020202020204" pitchFamily="34" charset="0"/>
                        <a:buChar char="•"/>
                      </a:pPr>
                      <a:r>
                        <a:rPr lang="en-US" sz="1200" dirty="0">
                          <a:effectLst/>
                        </a:rPr>
                        <a:t>Are the conceptual framework, methods, and analyses well justified, adequately developed, and likely to lead to scientifically valid conclusions? </a:t>
                      </a:r>
                    </a:p>
                    <a:p>
                      <a:pPr marL="0" marR="0">
                        <a:spcBef>
                          <a:spcPts val="0"/>
                        </a:spcBef>
                        <a:spcAft>
                          <a:spcPts val="0"/>
                        </a:spcAft>
                      </a:pPr>
                      <a:r>
                        <a:rPr lang="en-US" sz="1200" u="none" strike="noStrike" dirty="0">
                          <a:effectLst/>
                        </a:rPr>
                        <a:t> </a:t>
                      </a:r>
                      <a:endParaRPr lang="en-US" sz="1200" dirty="0">
                        <a:effectLst/>
                      </a:endParaRPr>
                    </a:p>
                    <a:p>
                      <a:pPr marL="0" marR="0">
                        <a:spcBef>
                          <a:spcPts val="0"/>
                        </a:spcBef>
                        <a:spcAft>
                          <a:spcPts val="0"/>
                        </a:spcAft>
                      </a:pPr>
                      <a:r>
                        <a:rPr lang="en-US" sz="1200" u="none" strike="noStrike" dirty="0">
                          <a:effectLst/>
                        </a:rPr>
                        <a:t> </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1376796">
                <a:tc>
                  <a:txBody>
                    <a:bodyPr/>
                    <a:lstStyle/>
                    <a:p>
                      <a:pPr marL="0" marR="0">
                        <a:spcBef>
                          <a:spcPts val="0"/>
                        </a:spcBef>
                        <a:spcAft>
                          <a:spcPts val="0"/>
                        </a:spcAft>
                      </a:pPr>
                      <a:r>
                        <a:rPr lang="en-US" sz="1200" u="none" strike="noStrike" dirty="0">
                          <a:effectLst/>
                        </a:rPr>
                        <a:t> </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marR="0">
                        <a:spcBef>
                          <a:spcPts val="0"/>
                        </a:spcBef>
                        <a:spcAft>
                          <a:spcPts val="0"/>
                        </a:spcAft>
                      </a:pPr>
                      <a:r>
                        <a:rPr lang="en-US" sz="1200" dirty="0">
                          <a:effectLst/>
                        </a:rPr>
                        <a:t> </a:t>
                      </a:r>
                    </a:p>
                    <a:p>
                      <a:pPr marL="342900" marR="0" lvl="0" indent="-342900">
                        <a:spcBef>
                          <a:spcPts val="0"/>
                        </a:spcBef>
                        <a:spcAft>
                          <a:spcPts val="0"/>
                        </a:spcAft>
                        <a:buFont typeface="Arial" panose="020B0604020202020204" pitchFamily="34" charset="0"/>
                        <a:buChar char="•"/>
                      </a:pPr>
                      <a:r>
                        <a:rPr lang="en-US" sz="1200" dirty="0">
                          <a:effectLst/>
                        </a:rPr>
                        <a:t>Does the applicant recognize significant potential problems and consider alternative strategies? </a:t>
                      </a:r>
                    </a:p>
                    <a:p>
                      <a:pPr marL="457200" marR="0">
                        <a:spcBef>
                          <a:spcPts val="0"/>
                        </a:spcBef>
                        <a:spcAft>
                          <a:spcPts val="0"/>
                        </a:spcAft>
                      </a:pPr>
                      <a:r>
                        <a:rPr lang="en-US" sz="1200" u="none" strike="noStrike" dirty="0">
                          <a:effectLst/>
                        </a:rPr>
                        <a:t> </a:t>
                      </a:r>
                      <a:endParaRPr lang="en-US" sz="1200" dirty="0">
                        <a:effectLst/>
                      </a:endParaRPr>
                    </a:p>
                    <a:p>
                      <a:pPr marL="457200" marR="0">
                        <a:spcBef>
                          <a:spcPts val="0"/>
                        </a:spcBef>
                        <a:spcAft>
                          <a:spcPts val="0"/>
                        </a:spcAft>
                      </a:pPr>
                      <a:r>
                        <a:rPr lang="en-US" sz="1200" u="none" strike="noStrike" dirty="0">
                          <a:effectLst/>
                        </a:rPr>
                        <a:t> </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665022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Competency of Applicant’s Personnel and Adequacy of Proposed Resources – 15 weight</a:t>
            </a:r>
            <a:endParaRPr lang="en-US" sz="2400" dirty="0"/>
          </a:p>
        </p:txBody>
      </p:sp>
      <p:graphicFrame>
        <p:nvGraphicFramePr>
          <p:cNvPr id="3" name="Table 2"/>
          <p:cNvGraphicFramePr>
            <a:graphicFrameLocks noGrp="1"/>
          </p:cNvGraphicFramePr>
          <p:nvPr>
            <p:extLst>
              <p:ext uri="{D42A27DB-BD31-4B8C-83A1-F6EECF244321}">
                <p14:modId xmlns:p14="http://schemas.microsoft.com/office/powerpoint/2010/main" val="2254804242"/>
              </p:ext>
            </p:extLst>
          </p:nvPr>
        </p:nvGraphicFramePr>
        <p:xfrm>
          <a:off x="1257300" y="1444335"/>
          <a:ext cx="8842664" cy="4956466"/>
        </p:xfrm>
        <a:graphic>
          <a:graphicData uri="http://schemas.openxmlformats.org/drawingml/2006/table">
            <a:tbl>
              <a:tblPr firstRow="1" firstCol="1" bandRow="1">
                <a:tableStyleId>{5C22544A-7EE6-4342-B048-85BDC9FD1C3A}</a:tableStyleId>
              </a:tblPr>
              <a:tblGrid>
                <a:gridCol w="1180130"/>
                <a:gridCol w="7662534"/>
              </a:tblGrid>
              <a:tr h="826078">
                <a:tc>
                  <a:txBody>
                    <a:bodyPr/>
                    <a:lstStyle/>
                    <a:p>
                      <a:pPr marL="0" marR="0" algn="ctr">
                        <a:spcBef>
                          <a:spcPts val="0"/>
                        </a:spcBef>
                        <a:spcAft>
                          <a:spcPts val="0"/>
                        </a:spcAft>
                      </a:pPr>
                      <a:r>
                        <a:rPr lang="en-US" sz="1200" u="none" strike="noStrike" dirty="0">
                          <a:effectLst/>
                        </a:rPr>
                        <a:t> </a:t>
                      </a:r>
                      <a:endParaRPr lang="en-US" sz="1200" dirty="0">
                        <a:effectLst/>
                      </a:endParaRPr>
                    </a:p>
                    <a:p>
                      <a:pPr marL="0" marR="0" algn="ctr">
                        <a:spcBef>
                          <a:spcPts val="0"/>
                        </a:spcBef>
                        <a:spcAft>
                          <a:spcPts val="0"/>
                        </a:spcAft>
                      </a:pPr>
                      <a:r>
                        <a:rPr lang="en-US" sz="1200" u="sng" dirty="0">
                          <a:effectLst/>
                        </a:rPr>
                        <a:t>Score</a:t>
                      </a:r>
                      <a:endParaRPr lang="en-US" sz="1200" dirty="0">
                        <a:effectLst/>
                      </a:endParaRPr>
                    </a:p>
                    <a:p>
                      <a:pPr marL="0" marR="0">
                        <a:spcBef>
                          <a:spcPts val="0"/>
                        </a:spcBef>
                        <a:spcAft>
                          <a:spcPts val="0"/>
                        </a:spcAft>
                      </a:pPr>
                      <a:r>
                        <a:rPr lang="en-US" sz="1200" u="none" strike="noStrike" dirty="0">
                          <a:effectLst/>
                        </a:rPr>
                        <a:t> </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marR="0">
                        <a:spcBef>
                          <a:spcPts val="0"/>
                        </a:spcBef>
                        <a:spcAft>
                          <a:spcPts val="0"/>
                        </a:spcAft>
                      </a:pPr>
                      <a:r>
                        <a:rPr lang="en-US" sz="1200" dirty="0">
                          <a:effectLst/>
                        </a:rPr>
                        <a:t>                               </a:t>
                      </a:r>
                    </a:p>
                    <a:p>
                      <a:pPr marL="457200" marR="0">
                        <a:spcBef>
                          <a:spcPts val="0"/>
                        </a:spcBef>
                        <a:spcAft>
                          <a:spcPts val="0"/>
                        </a:spcAft>
                      </a:pPr>
                      <a:r>
                        <a:rPr lang="en-US" sz="1200" dirty="0">
                          <a:effectLst/>
                        </a:rPr>
                        <a:t>                                            </a:t>
                      </a:r>
                      <a:r>
                        <a:rPr lang="en-US" sz="1200" u="sng" dirty="0">
                          <a:effectLst/>
                        </a:rPr>
                        <a:t>Question / Comments</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826078">
                <a:tc>
                  <a:txBody>
                    <a:bodyPr/>
                    <a:lstStyle/>
                    <a:p>
                      <a:pPr marL="0" marR="0">
                        <a:spcBef>
                          <a:spcPts val="0"/>
                        </a:spcBef>
                        <a:spcAft>
                          <a:spcPts val="0"/>
                        </a:spcAft>
                      </a:pPr>
                      <a:r>
                        <a:rPr lang="en-US" sz="1200" u="none" strike="noStrike" dirty="0">
                          <a:effectLst/>
                        </a:rPr>
                        <a:t> </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Arial" panose="020B0604020202020204" pitchFamily="34" charset="0"/>
                        <a:buChar char="•"/>
                      </a:pPr>
                      <a:r>
                        <a:rPr lang="en-US" sz="1200" dirty="0">
                          <a:effectLst/>
                        </a:rPr>
                        <a:t>Does the proposed work take advantage of unique facilities and capabilities? </a:t>
                      </a:r>
                    </a:p>
                    <a:p>
                      <a:pPr marL="457200" marR="0">
                        <a:spcBef>
                          <a:spcPts val="0"/>
                        </a:spcBef>
                        <a:spcAft>
                          <a:spcPts val="0"/>
                        </a:spcAft>
                      </a:pPr>
                      <a:r>
                        <a:rPr lang="en-US" sz="1200" dirty="0">
                          <a:effectLst/>
                        </a:rPr>
                        <a:t> </a:t>
                      </a:r>
                    </a:p>
                    <a:p>
                      <a:pPr marL="457200" marR="0">
                        <a:spcBef>
                          <a:spcPts val="0"/>
                        </a:spcBef>
                        <a:spcAft>
                          <a:spcPts val="0"/>
                        </a:spcAft>
                      </a:pPr>
                      <a:r>
                        <a:rPr lang="en-US" sz="1200" u="none" strike="noStrike" dirty="0">
                          <a:effectLst/>
                        </a:rPr>
                        <a:t> </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1376795">
                <a:tc>
                  <a:txBody>
                    <a:bodyPr/>
                    <a:lstStyle/>
                    <a:p>
                      <a:pPr marL="0" marR="0">
                        <a:spcBef>
                          <a:spcPts val="0"/>
                        </a:spcBef>
                        <a:spcAft>
                          <a:spcPts val="0"/>
                        </a:spcAft>
                      </a:pPr>
                      <a:r>
                        <a:rPr lang="en-US" sz="1200" u="none" strike="noStrike" dirty="0">
                          <a:effectLst/>
                        </a:rPr>
                        <a:t> </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Arial" panose="020B0604020202020204" pitchFamily="34" charset="0"/>
                        <a:buChar char="•"/>
                      </a:pPr>
                      <a:r>
                        <a:rPr lang="en-US" sz="1200" dirty="0">
                          <a:effectLst/>
                        </a:rPr>
                        <a:t>What is the past performance of the team? </a:t>
                      </a:r>
                    </a:p>
                    <a:p>
                      <a:pPr marL="742950" marR="0" lvl="1" indent="-285750">
                        <a:spcBef>
                          <a:spcPts val="0"/>
                        </a:spcBef>
                        <a:spcAft>
                          <a:spcPts val="0"/>
                        </a:spcAft>
                        <a:buFont typeface="Courier New" panose="02070309020205020404" pitchFamily="49" charset="0"/>
                        <a:buChar char="o"/>
                      </a:pPr>
                      <a:r>
                        <a:rPr lang="en-US" sz="1200" dirty="0">
                          <a:effectLst/>
                        </a:rPr>
                        <a:t>What is the past performance of the Project Director and the Principal Investigator in managing a research team working on a common scientific theme</a:t>
                      </a:r>
                    </a:p>
                    <a:p>
                      <a:pPr marL="0" marR="0">
                        <a:spcBef>
                          <a:spcPts val="0"/>
                        </a:spcBef>
                        <a:spcAft>
                          <a:spcPts val="0"/>
                        </a:spcAft>
                      </a:pPr>
                      <a:r>
                        <a:rPr lang="en-US" sz="1200" u="none" strike="noStrike" dirty="0">
                          <a:effectLst/>
                        </a:rPr>
                        <a:t> </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826078">
                <a:tc>
                  <a:txBody>
                    <a:bodyPr/>
                    <a:lstStyle/>
                    <a:p>
                      <a:pPr marL="0" marR="0">
                        <a:spcBef>
                          <a:spcPts val="0"/>
                        </a:spcBef>
                        <a:spcAft>
                          <a:spcPts val="0"/>
                        </a:spcAft>
                      </a:pPr>
                      <a:r>
                        <a:rPr lang="en-US" sz="1200" u="none" strike="noStrike" dirty="0">
                          <a:effectLst/>
                        </a:rPr>
                        <a:t> </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Arial" panose="020B0604020202020204" pitchFamily="34" charset="0"/>
                        <a:buChar char="•"/>
                      </a:pPr>
                      <a:r>
                        <a:rPr lang="en-US" sz="1200" dirty="0">
                          <a:effectLst/>
                        </a:rPr>
                        <a:t>How well qualified is the team to carry out the proposed work? </a:t>
                      </a:r>
                    </a:p>
                    <a:p>
                      <a:pPr marL="914400" marR="0">
                        <a:spcBef>
                          <a:spcPts val="0"/>
                        </a:spcBef>
                        <a:spcAft>
                          <a:spcPts val="0"/>
                        </a:spcAft>
                      </a:pPr>
                      <a:r>
                        <a:rPr lang="en-US" sz="1200" dirty="0">
                          <a:effectLst/>
                        </a:rPr>
                        <a:t> </a:t>
                      </a:r>
                    </a:p>
                    <a:p>
                      <a:pPr marL="0" marR="0">
                        <a:spcBef>
                          <a:spcPts val="0"/>
                        </a:spcBef>
                        <a:spcAft>
                          <a:spcPts val="0"/>
                        </a:spcAft>
                      </a:pPr>
                      <a:r>
                        <a:rPr lang="en-US" sz="1200" u="none" strike="noStrike" dirty="0">
                          <a:effectLst/>
                        </a:rPr>
                        <a:t> </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1101437">
                <a:tc>
                  <a:txBody>
                    <a:bodyPr/>
                    <a:lstStyle/>
                    <a:p>
                      <a:pPr marL="0" marR="0">
                        <a:spcBef>
                          <a:spcPts val="0"/>
                        </a:spcBef>
                        <a:spcAft>
                          <a:spcPts val="0"/>
                        </a:spcAft>
                      </a:pPr>
                      <a:r>
                        <a:rPr lang="en-US" sz="1200" u="none" strike="noStrike" dirty="0">
                          <a:effectLst/>
                        </a:rPr>
                        <a:t> </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Arial" panose="020B0604020202020204" pitchFamily="34" charset="0"/>
                        <a:buChar char="•"/>
                      </a:pPr>
                      <a:r>
                        <a:rPr lang="en-US" sz="1200" dirty="0">
                          <a:effectLst/>
                        </a:rPr>
                        <a:t>Are the environment and facilities adequate for performing the proposed effort? </a:t>
                      </a:r>
                    </a:p>
                    <a:p>
                      <a:pPr marL="0" marR="0">
                        <a:spcBef>
                          <a:spcPts val="0"/>
                        </a:spcBef>
                        <a:spcAft>
                          <a:spcPts val="0"/>
                        </a:spcAft>
                      </a:pPr>
                      <a:r>
                        <a:rPr lang="en-US" sz="1200" dirty="0">
                          <a:effectLst/>
                        </a:rPr>
                        <a:t> </a:t>
                      </a:r>
                    </a:p>
                    <a:p>
                      <a:pPr marL="457200" marR="0">
                        <a:spcBef>
                          <a:spcPts val="0"/>
                        </a:spcBef>
                        <a:spcAft>
                          <a:spcPts val="0"/>
                        </a:spcAft>
                      </a:pPr>
                      <a:r>
                        <a:rPr lang="en-US" sz="1200" u="none" strike="noStrike" dirty="0">
                          <a:effectLst/>
                        </a:rPr>
                        <a:t> </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4" name="Rectangle 1"/>
          <p:cNvSpPr>
            <a:spLocks noChangeArrowheads="1"/>
          </p:cNvSpPr>
          <p:nvPr/>
        </p:nvSpPr>
        <p:spPr bwMode="auto">
          <a:xfrm>
            <a:off x="3055938" y="2328689"/>
            <a:ext cx="219932" cy="692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Narrow" panose="020B0606020202030204" pitchFamily="34" charset="0"/>
                <a:ea typeface="Calibri" panose="020F0502020204030204" pitchFamily="34" charset="0"/>
                <a:cs typeface="Arial" panose="020B0604020202020204" pitchFamily="34" charset="0"/>
              </a:rPr>
              <a:t> </a:t>
            </a: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67322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Reasonableness and Appropriateness of the Proposed Budget – 12 weight</a:t>
            </a:r>
            <a:endParaRPr lang="en-US" sz="2400" dirty="0"/>
          </a:p>
        </p:txBody>
      </p:sp>
      <p:graphicFrame>
        <p:nvGraphicFramePr>
          <p:cNvPr id="3" name="Table 2"/>
          <p:cNvGraphicFramePr>
            <a:graphicFrameLocks noGrp="1"/>
          </p:cNvGraphicFramePr>
          <p:nvPr>
            <p:extLst>
              <p:ext uri="{D42A27DB-BD31-4B8C-83A1-F6EECF244321}">
                <p14:modId xmlns:p14="http://schemas.microsoft.com/office/powerpoint/2010/main" val="3771782632"/>
              </p:ext>
            </p:extLst>
          </p:nvPr>
        </p:nvGraphicFramePr>
        <p:xfrm>
          <a:off x="1766455" y="1690689"/>
          <a:ext cx="7369925" cy="3316446"/>
        </p:xfrm>
        <a:graphic>
          <a:graphicData uri="http://schemas.openxmlformats.org/drawingml/2006/table">
            <a:tbl>
              <a:tblPr firstRow="1" firstCol="1" bandRow="1">
                <a:tableStyleId>{5C22544A-7EE6-4342-B048-85BDC9FD1C3A}</a:tableStyleId>
              </a:tblPr>
              <a:tblGrid>
                <a:gridCol w="983580"/>
                <a:gridCol w="6386345"/>
              </a:tblGrid>
              <a:tr h="994934">
                <a:tc>
                  <a:txBody>
                    <a:bodyPr/>
                    <a:lstStyle/>
                    <a:p>
                      <a:pPr marL="0" marR="0" algn="ctr">
                        <a:spcBef>
                          <a:spcPts val="0"/>
                        </a:spcBef>
                        <a:spcAft>
                          <a:spcPts val="0"/>
                        </a:spcAft>
                      </a:pPr>
                      <a:r>
                        <a:rPr lang="en-US" sz="1200" u="none" strike="noStrike" dirty="0">
                          <a:effectLst/>
                        </a:rPr>
                        <a:t> </a:t>
                      </a:r>
                      <a:endParaRPr lang="en-US" sz="1200" dirty="0">
                        <a:effectLst/>
                      </a:endParaRPr>
                    </a:p>
                    <a:p>
                      <a:pPr marL="0" marR="0" algn="ctr">
                        <a:spcBef>
                          <a:spcPts val="0"/>
                        </a:spcBef>
                        <a:spcAft>
                          <a:spcPts val="0"/>
                        </a:spcAft>
                      </a:pPr>
                      <a:r>
                        <a:rPr lang="en-US" sz="1200" u="sng" dirty="0">
                          <a:effectLst/>
                        </a:rPr>
                        <a:t>Score</a:t>
                      </a:r>
                      <a:endParaRPr lang="en-US" sz="1200" dirty="0">
                        <a:effectLst/>
                      </a:endParaRPr>
                    </a:p>
                    <a:p>
                      <a:pPr marL="0" marR="0">
                        <a:spcBef>
                          <a:spcPts val="0"/>
                        </a:spcBef>
                        <a:spcAft>
                          <a:spcPts val="0"/>
                        </a:spcAft>
                      </a:pPr>
                      <a:r>
                        <a:rPr lang="en-US" sz="1200" u="none" strike="noStrike" dirty="0">
                          <a:effectLst/>
                        </a:rPr>
                        <a:t> </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marR="0">
                        <a:spcBef>
                          <a:spcPts val="0"/>
                        </a:spcBef>
                        <a:spcAft>
                          <a:spcPts val="0"/>
                        </a:spcAft>
                      </a:pPr>
                      <a:r>
                        <a:rPr lang="en-US" sz="1200" dirty="0">
                          <a:effectLst/>
                        </a:rPr>
                        <a:t>                               </a:t>
                      </a:r>
                    </a:p>
                    <a:p>
                      <a:pPr marL="457200" marR="0">
                        <a:spcBef>
                          <a:spcPts val="0"/>
                        </a:spcBef>
                        <a:spcAft>
                          <a:spcPts val="0"/>
                        </a:spcAft>
                      </a:pPr>
                      <a:r>
                        <a:rPr lang="en-US" sz="1200" dirty="0">
                          <a:effectLst/>
                        </a:rPr>
                        <a:t>                                            </a:t>
                      </a:r>
                      <a:r>
                        <a:rPr lang="en-US" sz="1200" u="sng" dirty="0">
                          <a:effectLst/>
                        </a:rPr>
                        <a:t>Question / Comments</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1326578">
                <a:tc>
                  <a:txBody>
                    <a:bodyPr/>
                    <a:lstStyle/>
                    <a:p>
                      <a:pPr marL="0" marR="0">
                        <a:spcBef>
                          <a:spcPts val="0"/>
                        </a:spcBef>
                        <a:spcAft>
                          <a:spcPts val="0"/>
                        </a:spcAft>
                      </a:pPr>
                      <a:r>
                        <a:rPr lang="en-US" sz="1200" u="none" strike="noStrike" dirty="0">
                          <a:effectLst/>
                        </a:rPr>
                        <a:t> </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Arial" panose="020B0604020202020204" pitchFamily="34" charset="0"/>
                        <a:buChar char="•"/>
                      </a:pPr>
                      <a:r>
                        <a:rPr lang="en-US" sz="1200" dirty="0">
                          <a:effectLst/>
                        </a:rPr>
                        <a:t>Are the proposed budget and staffing levels adequate to carry out the proposed work? </a:t>
                      </a:r>
                    </a:p>
                    <a:p>
                      <a:pPr marL="457200" marR="0">
                        <a:spcBef>
                          <a:spcPts val="0"/>
                        </a:spcBef>
                        <a:spcAft>
                          <a:spcPts val="0"/>
                        </a:spcAft>
                      </a:pPr>
                      <a:r>
                        <a:rPr lang="en-US" sz="1200" dirty="0">
                          <a:effectLst/>
                        </a:rPr>
                        <a:t> </a:t>
                      </a:r>
                    </a:p>
                    <a:p>
                      <a:pPr marL="457200" marR="0">
                        <a:spcBef>
                          <a:spcPts val="0"/>
                        </a:spcBef>
                        <a:spcAft>
                          <a:spcPts val="0"/>
                        </a:spcAft>
                      </a:pPr>
                      <a:r>
                        <a:rPr lang="en-US" sz="1200" u="none" strike="noStrike" dirty="0">
                          <a:effectLst/>
                        </a:rPr>
                        <a:t> </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994934">
                <a:tc>
                  <a:txBody>
                    <a:bodyPr/>
                    <a:lstStyle/>
                    <a:p>
                      <a:pPr marL="0" marR="0">
                        <a:spcBef>
                          <a:spcPts val="0"/>
                        </a:spcBef>
                        <a:spcAft>
                          <a:spcPts val="0"/>
                        </a:spcAft>
                      </a:pPr>
                      <a:r>
                        <a:rPr lang="en-US" sz="1200" u="none" strike="noStrike" dirty="0">
                          <a:effectLst/>
                        </a:rPr>
                        <a:t> </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Arial" panose="020B0604020202020204" pitchFamily="34" charset="0"/>
                        <a:buChar char="•"/>
                      </a:pPr>
                      <a:r>
                        <a:rPr lang="en-US" sz="1200" dirty="0">
                          <a:effectLst/>
                        </a:rPr>
                        <a:t>Is the budget reasonable and appropriate for the scope? </a:t>
                      </a:r>
                    </a:p>
                    <a:p>
                      <a:pPr marL="0" marR="0">
                        <a:spcBef>
                          <a:spcPts val="0"/>
                        </a:spcBef>
                        <a:spcAft>
                          <a:spcPts val="0"/>
                        </a:spcAft>
                      </a:pPr>
                      <a:r>
                        <a:rPr lang="en-US" sz="1200" dirty="0">
                          <a:effectLst/>
                        </a:rPr>
                        <a:t> </a:t>
                      </a:r>
                    </a:p>
                    <a:p>
                      <a:pPr marL="914400" marR="0">
                        <a:spcBef>
                          <a:spcPts val="0"/>
                        </a:spcBef>
                        <a:spcAft>
                          <a:spcPts val="0"/>
                        </a:spcAft>
                      </a:pPr>
                      <a:r>
                        <a:rPr lang="en-US" sz="1200" u="none" strike="noStrike" dirty="0">
                          <a:effectLst/>
                        </a:rPr>
                        <a:t> </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874645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Synergism among the Pis in the Program and Programmatic Focus of the Multi-phase Effort – weight 10</a:t>
            </a:r>
            <a:endParaRPr lang="en-US" sz="2400" dirty="0"/>
          </a:p>
        </p:txBody>
      </p:sp>
      <p:graphicFrame>
        <p:nvGraphicFramePr>
          <p:cNvPr id="3" name="Table 2"/>
          <p:cNvGraphicFramePr>
            <a:graphicFrameLocks noGrp="1"/>
          </p:cNvGraphicFramePr>
          <p:nvPr>
            <p:extLst>
              <p:ext uri="{D42A27DB-BD31-4B8C-83A1-F6EECF244321}">
                <p14:modId xmlns:p14="http://schemas.microsoft.com/office/powerpoint/2010/main" val="2804790428"/>
              </p:ext>
            </p:extLst>
          </p:nvPr>
        </p:nvGraphicFramePr>
        <p:xfrm>
          <a:off x="1537854" y="1901537"/>
          <a:ext cx="7931035" cy="3628260"/>
        </p:xfrm>
        <a:graphic>
          <a:graphicData uri="http://schemas.openxmlformats.org/drawingml/2006/table">
            <a:tbl>
              <a:tblPr firstRow="1" firstCol="1" bandRow="1">
                <a:tableStyleId>{5C22544A-7EE6-4342-B048-85BDC9FD1C3A}</a:tableStyleId>
              </a:tblPr>
              <a:tblGrid>
                <a:gridCol w="1058465"/>
                <a:gridCol w="6872570"/>
              </a:tblGrid>
              <a:tr h="862161">
                <a:tc>
                  <a:txBody>
                    <a:bodyPr/>
                    <a:lstStyle/>
                    <a:p>
                      <a:pPr marL="0" marR="0" algn="ctr">
                        <a:spcBef>
                          <a:spcPts val="0"/>
                        </a:spcBef>
                        <a:spcAft>
                          <a:spcPts val="0"/>
                        </a:spcAft>
                      </a:pPr>
                      <a:r>
                        <a:rPr lang="en-US" sz="1200" u="none" strike="noStrike" dirty="0">
                          <a:effectLst/>
                        </a:rPr>
                        <a:t> </a:t>
                      </a:r>
                      <a:endParaRPr lang="en-US" sz="1200" dirty="0">
                        <a:effectLst/>
                      </a:endParaRPr>
                    </a:p>
                    <a:p>
                      <a:pPr marL="0" marR="0" algn="ctr">
                        <a:spcBef>
                          <a:spcPts val="0"/>
                        </a:spcBef>
                        <a:spcAft>
                          <a:spcPts val="0"/>
                        </a:spcAft>
                      </a:pPr>
                      <a:r>
                        <a:rPr lang="en-US" sz="1200" u="sng" dirty="0">
                          <a:effectLst/>
                        </a:rPr>
                        <a:t>Score</a:t>
                      </a:r>
                      <a:endParaRPr lang="en-US" sz="1200" dirty="0">
                        <a:effectLst/>
                      </a:endParaRPr>
                    </a:p>
                    <a:p>
                      <a:pPr marL="0" marR="0">
                        <a:spcBef>
                          <a:spcPts val="0"/>
                        </a:spcBef>
                        <a:spcAft>
                          <a:spcPts val="0"/>
                        </a:spcAft>
                      </a:pPr>
                      <a:r>
                        <a:rPr lang="en-US" sz="1200" u="none" strike="noStrike" dirty="0">
                          <a:effectLst/>
                        </a:rPr>
                        <a:t> </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marR="0">
                        <a:spcBef>
                          <a:spcPts val="0"/>
                        </a:spcBef>
                        <a:spcAft>
                          <a:spcPts val="0"/>
                        </a:spcAft>
                      </a:pPr>
                      <a:r>
                        <a:rPr lang="en-US" sz="1200" dirty="0">
                          <a:effectLst/>
                        </a:rPr>
                        <a:t>                               </a:t>
                      </a:r>
                    </a:p>
                    <a:p>
                      <a:pPr marL="457200" marR="0">
                        <a:spcBef>
                          <a:spcPts val="0"/>
                        </a:spcBef>
                        <a:spcAft>
                          <a:spcPts val="0"/>
                        </a:spcAft>
                      </a:pPr>
                      <a:r>
                        <a:rPr lang="en-US" sz="1200" dirty="0">
                          <a:effectLst/>
                        </a:rPr>
                        <a:t>                                            </a:t>
                      </a:r>
                      <a:r>
                        <a:rPr lang="en-US" sz="1200" u="sng" dirty="0">
                          <a:effectLst/>
                        </a:rPr>
                        <a:t>Question / Comments</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1269292">
                <a:tc>
                  <a:txBody>
                    <a:bodyPr/>
                    <a:lstStyle/>
                    <a:p>
                      <a:pPr marL="0" marR="0">
                        <a:spcBef>
                          <a:spcPts val="0"/>
                        </a:spcBef>
                        <a:spcAft>
                          <a:spcPts val="0"/>
                        </a:spcAft>
                      </a:pPr>
                      <a:r>
                        <a:rPr lang="en-US" sz="1200" u="none" strike="noStrike" dirty="0">
                          <a:effectLst/>
                        </a:rPr>
                        <a:t> </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250"/>
                        </a:spcAft>
                        <a:buFont typeface="Arial" panose="020B0604020202020204" pitchFamily="34" charset="0"/>
                        <a:buChar char="•"/>
                      </a:pPr>
                      <a:r>
                        <a:rPr lang="en-US" sz="1200" dirty="0">
                          <a:effectLst/>
                        </a:rPr>
                        <a:t>Does the application exhibit a coherent focus on one energy-related research area bringing together multiple researchers? </a:t>
                      </a:r>
                    </a:p>
                    <a:p>
                      <a:pPr marL="457200" marR="0">
                        <a:spcBef>
                          <a:spcPts val="0"/>
                        </a:spcBef>
                        <a:spcAft>
                          <a:spcPts val="250"/>
                        </a:spcAft>
                      </a:pPr>
                      <a:r>
                        <a:rPr lang="en-US" sz="1200" dirty="0">
                          <a:effectLst/>
                        </a:rPr>
                        <a:t> </a:t>
                      </a:r>
                    </a:p>
                    <a:p>
                      <a:pPr marL="0" marR="0">
                        <a:spcBef>
                          <a:spcPts val="0"/>
                        </a:spcBef>
                        <a:spcAft>
                          <a:spcPts val="0"/>
                        </a:spcAft>
                      </a:pPr>
                      <a:r>
                        <a:rPr lang="en-US" sz="1200" u="none" strike="noStrike" dirty="0">
                          <a:effectLst/>
                        </a:rPr>
                        <a:t> </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1496807">
                <a:tc>
                  <a:txBody>
                    <a:bodyPr/>
                    <a:lstStyle/>
                    <a:p>
                      <a:pPr marL="0" marR="0">
                        <a:spcBef>
                          <a:spcPts val="0"/>
                        </a:spcBef>
                        <a:spcAft>
                          <a:spcPts val="0"/>
                        </a:spcAft>
                      </a:pPr>
                      <a:r>
                        <a:rPr lang="en-US" sz="1200" u="none" strike="noStrike" dirty="0">
                          <a:effectLst/>
                        </a:rPr>
                        <a:t> </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250"/>
                        </a:spcAft>
                        <a:buFont typeface="Arial" panose="020B0604020202020204" pitchFamily="34" charset="0"/>
                        <a:buChar char="•"/>
                      </a:pPr>
                      <a:r>
                        <a:rPr lang="en-US" sz="1200" dirty="0">
                          <a:effectLst/>
                        </a:rPr>
                        <a:t>Does the application present an adequate management plan for coordinating multiple investigators working on a common theme including performance milestones and a timetable for achieving project goals and deliverables? </a:t>
                      </a:r>
                    </a:p>
                    <a:p>
                      <a:pPr marL="0" marR="0">
                        <a:spcBef>
                          <a:spcPts val="0"/>
                        </a:spcBef>
                        <a:spcAft>
                          <a:spcPts val="0"/>
                        </a:spcAft>
                      </a:pPr>
                      <a:r>
                        <a:rPr lang="en-US" sz="1200" dirty="0">
                          <a:effectLst/>
                        </a:rPr>
                        <a:t> </a:t>
                      </a:r>
                    </a:p>
                    <a:p>
                      <a:pPr marL="914400" marR="0">
                        <a:spcBef>
                          <a:spcPts val="0"/>
                        </a:spcBef>
                        <a:spcAft>
                          <a:spcPts val="0"/>
                        </a:spcAft>
                      </a:pPr>
                      <a:r>
                        <a:rPr lang="en-US" sz="1200" u="none" strike="noStrike" dirty="0">
                          <a:effectLst/>
                        </a:rPr>
                        <a:t> </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4" name="Rectangle 1"/>
          <p:cNvSpPr>
            <a:spLocks noChangeArrowheads="1"/>
          </p:cNvSpPr>
          <p:nvPr/>
        </p:nvSpPr>
        <p:spPr bwMode="auto">
          <a:xfrm>
            <a:off x="3055938" y="2821072"/>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19423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962"/>
            <a:ext cx="10515600" cy="414194"/>
          </a:xfrm>
        </p:spPr>
        <p:txBody>
          <a:bodyPr>
            <a:normAutofit fontScale="90000"/>
          </a:bodyPr>
          <a:lstStyle/>
          <a:p>
            <a:r>
              <a:rPr lang="en-US" sz="2400" dirty="0" smtClean="0"/>
              <a:t>Likelihood of Success of the Program – weight 8 </a:t>
            </a:r>
            <a:endParaRPr lang="en-US" sz="2400" dirty="0"/>
          </a:p>
        </p:txBody>
      </p:sp>
      <p:graphicFrame>
        <p:nvGraphicFramePr>
          <p:cNvPr id="3" name="Table 2"/>
          <p:cNvGraphicFramePr>
            <a:graphicFrameLocks noGrp="1"/>
          </p:cNvGraphicFramePr>
          <p:nvPr>
            <p:extLst>
              <p:ext uri="{D42A27DB-BD31-4B8C-83A1-F6EECF244321}">
                <p14:modId xmlns:p14="http://schemas.microsoft.com/office/powerpoint/2010/main" val="2385969339"/>
              </p:ext>
            </p:extLst>
          </p:nvPr>
        </p:nvGraphicFramePr>
        <p:xfrm>
          <a:off x="3273136" y="509154"/>
          <a:ext cx="4677761" cy="5909565"/>
        </p:xfrm>
        <a:graphic>
          <a:graphicData uri="http://schemas.openxmlformats.org/drawingml/2006/table">
            <a:tbl>
              <a:tblPr firstRow="1" firstCol="1" bandRow="1">
                <a:tableStyleId>{5C22544A-7EE6-4342-B048-85BDC9FD1C3A}</a:tableStyleId>
              </a:tblPr>
              <a:tblGrid>
                <a:gridCol w="624288"/>
                <a:gridCol w="4053473"/>
              </a:tblGrid>
              <a:tr h="430655">
                <a:tc>
                  <a:txBody>
                    <a:bodyPr/>
                    <a:lstStyle/>
                    <a:p>
                      <a:pPr marL="0" marR="0" algn="ctr">
                        <a:spcBef>
                          <a:spcPts val="0"/>
                        </a:spcBef>
                        <a:spcAft>
                          <a:spcPts val="0"/>
                        </a:spcAft>
                      </a:pPr>
                      <a:r>
                        <a:rPr lang="en-US" sz="700" u="none" strike="noStrike" dirty="0">
                          <a:effectLst/>
                        </a:rPr>
                        <a:t> </a:t>
                      </a:r>
                      <a:endParaRPr lang="en-US" sz="700" dirty="0">
                        <a:effectLst/>
                      </a:endParaRPr>
                    </a:p>
                    <a:p>
                      <a:pPr marL="0" marR="0" algn="ctr">
                        <a:spcBef>
                          <a:spcPts val="0"/>
                        </a:spcBef>
                        <a:spcAft>
                          <a:spcPts val="0"/>
                        </a:spcAft>
                      </a:pPr>
                      <a:r>
                        <a:rPr lang="en-US" sz="700" u="sng" dirty="0">
                          <a:effectLst/>
                        </a:rPr>
                        <a:t>Score</a:t>
                      </a:r>
                      <a:endParaRPr lang="en-US" sz="700" dirty="0">
                        <a:effectLst/>
                      </a:endParaRPr>
                    </a:p>
                    <a:p>
                      <a:pPr marL="0" marR="0">
                        <a:spcBef>
                          <a:spcPts val="0"/>
                        </a:spcBef>
                        <a:spcAft>
                          <a:spcPts val="0"/>
                        </a:spcAft>
                      </a:pPr>
                      <a:r>
                        <a:rPr lang="en-US" sz="700" u="none" strike="noStrike" dirty="0">
                          <a:effectLst/>
                        </a:rPr>
                        <a:t> </a:t>
                      </a:r>
                      <a:endParaRPr lang="en-US" sz="700" dirty="0">
                        <a:effectLst/>
                        <a:latin typeface="Arial" panose="020B0604020202020204" pitchFamily="34" charset="0"/>
                        <a:ea typeface="Calibri" panose="020F0502020204030204" pitchFamily="34" charset="0"/>
                        <a:cs typeface="Times New Roman" panose="02020603050405020304" pitchFamily="18" charset="0"/>
                      </a:endParaRPr>
                    </a:p>
                  </a:txBody>
                  <a:tcPr marL="41840" marR="41840" marT="0" marB="0"/>
                </a:tc>
                <a:tc>
                  <a:txBody>
                    <a:bodyPr/>
                    <a:lstStyle/>
                    <a:p>
                      <a:pPr marL="457200" marR="0">
                        <a:spcBef>
                          <a:spcPts val="0"/>
                        </a:spcBef>
                        <a:spcAft>
                          <a:spcPts val="0"/>
                        </a:spcAft>
                      </a:pPr>
                      <a:r>
                        <a:rPr lang="en-US" sz="700" dirty="0">
                          <a:effectLst/>
                        </a:rPr>
                        <a:t>                               </a:t>
                      </a:r>
                    </a:p>
                    <a:p>
                      <a:pPr marL="457200" marR="0">
                        <a:spcBef>
                          <a:spcPts val="0"/>
                        </a:spcBef>
                        <a:spcAft>
                          <a:spcPts val="0"/>
                        </a:spcAft>
                      </a:pPr>
                      <a:r>
                        <a:rPr lang="en-US" sz="700" dirty="0">
                          <a:effectLst/>
                        </a:rPr>
                        <a:t>                                            </a:t>
                      </a:r>
                      <a:r>
                        <a:rPr lang="en-US" sz="700" u="sng" dirty="0">
                          <a:effectLst/>
                        </a:rPr>
                        <a:t>Question / Comments</a:t>
                      </a:r>
                      <a:endParaRPr lang="en-US" sz="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1840" marR="41840" marT="0" marB="0"/>
                </a:tc>
              </a:tr>
              <a:tr h="823539">
                <a:tc>
                  <a:txBody>
                    <a:bodyPr/>
                    <a:lstStyle/>
                    <a:p>
                      <a:pPr marL="0" marR="0">
                        <a:spcBef>
                          <a:spcPts val="0"/>
                        </a:spcBef>
                        <a:spcAft>
                          <a:spcPts val="0"/>
                        </a:spcAft>
                      </a:pPr>
                      <a:r>
                        <a:rPr lang="en-US" sz="700" u="none" strike="noStrike" dirty="0">
                          <a:effectLst/>
                        </a:rPr>
                        <a:t> </a:t>
                      </a:r>
                      <a:endParaRPr lang="en-US" sz="700" dirty="0">
                        <a:effectLst/>
                        <a:latin typeface="Arial" panose="020B0604020202020204" pitchFamily="34" charset="0"/>
                        <a:ea typeface="Calibri" panose="020F0502020204030204" pitchFamily="34" charset="0"/>
                        <a:cs typeface="Times New Roman" panose="02020603050405020304" pitchFamily="18" charset="0"/>
                      </a:endParaRPr>
                    </a:p>
                  </a:txBody>
                  <a:tcPr marL="41840" marR="41840" marT="0" marB="0"/>
                </a:tc>
                <a:tc>
                  <a:txBody>
                    <a:bodyPr/>
                    <a:lstStyle/>
                    <a:p>
                      <a:pPr marL="342900" marR="0" lvl="0" indent="-342900">
                        <a:spcBef>
                          <a:spcPts val="0"/>
                        </a:spcBef>
                        <a:spcAft>
                          <a:spcPts val="0"/>
                        </a:spcAft>
                        <a:buFont typeface="Arial" panose="020B0604020202020204" pitchFamily="34" charset="0"/>
                        <a:buChar char="•"/>
                      </a:pPr>
                      <a:r>
                        <a:rPr lang="en-US" sz="700" dirty="0">
                          <a:effectLst/>
                        </a:rPr>
                        <a:t>How well does the application couple with the jurisdiction’s strategy to develop and utilize the scientific and technological resources that reside in its research universities and the jurisdiction’s industrial or economic resources? </a:t>
                      </a:r>
                    </a:p>
                    <a:p>
                      <a:pPr marL="457200" marR="0">
                        <a:spcBef>
                          <a:spcPts val="0"/>
                        </a:spcBef>
                        <a:spcAft>
                          <a:spcPts val="0"/>
                        </a:spcAft>
                      </a:pPr>
                      <a:r>
                        <a:rPr lang="en-US" sz="700" dirty="0">
                          <a:effectLst/>
                        </a:rPr>
                        <a:t> </a:t>
                      </a:r>
                    </a:p>
                    <a:p>
                      <a:pPr marL="0" marR="0">
                        <a:spcBef>
                          <a:spcPts val="0"/>
                        </a:spcBef>
                        <a:spcAft>
                          <a:spcPts val="0"/>
                        </a:spcAft>
                      </a:pPr>
                      <a:r>
                        <a:rPr lang="en-US" sz="700" u="none" strike="noStrike" dirty="0">
                          <a:effectLst/>
                        </a:rPr>
                        <a:t> </a:t>
                      </a:r>
                      <a:endParaRPr lang="en-US" sz="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1840" marR="41840" marT="0" marB="0"/>
                </a:tc>
              </a:tr>
              <a:tr h="861311">
                <a:tc>
                  <a:txBody>
                    <a:bodyPr/>
                    <a:lstStyle/>
                    <a:p>
                      <a:pPr marL="0" marR="0">
                        <a:spcBef>
                          <a:spcPts val="0"/>
                        </a:spcBef>
                        <a:spcAft>
                          <a:spcPts val="0"/>
                        </a:spcAft>
                      </a:pPr>
                      <a:r>
                        <a:rPr lang="en-US" sz="700" u="none" strike="noStrike" dirty="0">
                          <a:effectLst/>
                        </a:rPr>
                        <a:t> </a:t>
                      </a:r>
                      <a:endParaRPr lang="en-US" sz="700" dirty="0">
                        <a:effectLst/>
                        <a:latin typeface="Arial" panose="020B0604020202020204" pitchFamily="34" charset="0"/>
                        <a:ea typeface="Calibri" panose="020F0502020204030204" pitchFamily="34" charset="0"/>
                        <a:cs typeface="Times New Roman" panose="02020603050405020304" pitchFamily="18" charset="0"/>
                      </a:endParaRPr>
                    </a:p>
                  </a:txBody>
                  <a:tcPr marL="41840" marR="41840" marT="0" marB="0"/>
                </a:tc>
                <a:tc>
                  <a:txBody>
                    <a:bodyPr/>
                    <a:lstStyle/>
                    <a:p>
                      <a:pPr marL="342900" marR="0" lvl="0" indent="-342900">
                        <a:spcBef>
                          <a:spcPts val="0"/>
                        </a:spcBef>
                        <a:spcAft>
                          <a:spcPts val="0"/>
                        </a:spcAft>
                        <a:buFont typeface="Arial" panose="020B0604020202020204" pitchFamily="34" charset="0"/>
                        <a:buChar char="•"/>
                      </a:pPr>
                      <a:r>
                        <a:rPr lang="en-US" sz="700" dirty="0">
                          <a:effectLst/>
                        </a:rPr>
                        <a:t>Does the application adequately present the opportunities for enhanced academic research and development competitiveness and if appropriate, industrial or economic competitiveness, for the jurisdiction, including plans for the acquisition of sustained non-EPSCoR support? </a:t>
                      </a:r>
                    </a:p>
                    <a:p>
                      <a:pPr marL="457200" marR="0">
                        <a:spcBef>
                          <a:spcPts val="0"/>
                        </a:spcBef>
                        <a:spcAft>
                          <a:spcPts val="0"/>
                        </a:spcAft>
                      </a:pPr>
                      <a:r>
                        <a:rPr lang="en-US" sz="700" dirty="0">
                          <a:effectLst/>
                        </a:rPr>
                        <a:t> </a:t>
                      </a:r>
                    </a:p>
                    <a:p>
                      <a:pPr marL="914400" marR="0">
                        <a:spcBef>
                          <a:spcPts val="0"/>
                        </a:spcBef>
                        <a:spcAft>
                          <a:spcPts val="0"/>
                        </a:spcAft>
                      </a:pPr>
                      <a:r>
                        <a:rPr lang="en-US" sz="700" u="none" strike="noStrike" dirty="0">
                          <a:effectLst/>
                        </a:rPr>
                        <a:t> </a:t>
                      </a:r>
                      <a:endParaRPr lang="en-US" sz="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1840" marR="41840" marT="0" marB="0"/>
                </a:tc>
              </a:tr>
              <a:tr h="686283">
                <a:tc>
                  <a:txBody>
                    <a:bodyPr/>
                    <a:lstStyle/>
                    <a:p>
                      <a:pPr marL="0" marR="0">
                        <a:spcBef>
                          <a:spcPts val="0"/>
                        </a:spcBef>
                        <a:spcAft>
                          <a:spcPts val="0"/>
                        </a:spcAft>
                      </a:pPr>
                      <a:r>
                        <a:rPr lang="en-US" sz="700" u="none" strike="noStrike" dirty="0">
                          <a:effectLst/>
                        </a:rPr>
                        <a:t> </a:t>
                      </a:r>
                      <a:endParaRPr lang="en-US" sz="700" dirty="0">
                        <a:effectLst/>
                        <a:latin typeface="Arial" panose="020B0604020202020204" pitchFamily="34" charset="0"/>
                        <a:ea typeface="Calibri" panose="020F0502020204030204" pitchFamily="34" charset="0"/>
                        <a:cs typeface="Times New Roman" panose="02020603050405020304" pitchFamily="18" charset="0"/>
                      </a:endParaRPr>
                    </a:p>
                  </a:txBody>
                  <a:tcPr marL="41840" marR="41840" marT="0" marB="0"/>
                </a:tc>
                <a:tc>
                  <a:txBody>
                    <a:bodyPr/>
                    <a:lstStyle/>
                    <a:p>
                      <a:pPr marL="342900" marR="0" lvl="0" indent="-342900">
                        <a:spcBef>
                          <a:spcPts val="0"/>
                        </a:spcBef>
                        <a:spcAft>
                          <a:spcPts val="0"/>
                        </a:spcAft>
                        <a:buFont typeface="Arial" panose="020B0604020202020204" pitchFamily="34" charset="0"/>
                        <a:buChar char="•"/>
                      </a:pPr>
                      <a:r>
                        <a:rPr lang="en-US" sz="700" dirty="0">
                          <a:effectLst/>
                        </a:rPr>
                        <a:t>Does the applicant have a plan to (or has the awardee made) competitive faculty hires and retained outstanding faculty within the scope of the implementation award? </a:t>
                      </a:r>
                    </a:p>
                    <a:p>
                      <a:pPr marL="457200" marR="0">
                        <a:spcBef>
                          <a:spcPts val="0"/>
                        </a:spcBef>
                        <a:spcAft>
                          <a:spcPts val="0"/>
                        </a:spcAft>
                      </a:pPr>
                      <a:r>
                        <a:rPr lang="en-US" sz="700" dirty="0">
                          <a:effectLst/>
                        </a:rPr>
                        <a:t> </a:t>
                      </a:r>
                    </a:p>
                    <a:p>
                      <a:pPr marL="457200" marR="0">
                        <a:spcBef>
                          <a:spcPts val="0"/>
                        </a:spcBef>
                        <a:spcAft>
                          <a:spcPts val="0"/>
                        </a:spcAft>
                      </a:pPr>
                      <a:r>
                        <a:rPr lang="en-US" sz="700" dirty="0">
                          <a:effectLst/>
                        </a:rPr>
                        <a:t> </a:t>
                      </a:r>
                      <a:endParaRPr lang="en-US" sz="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1840" marR="41840" marT="0" marB="0"/>
                </a:tc>
              </a:tr>
              <a:tr h="574207">
                <a:tc>
                  <a:txBody>
                    <a:bodyPr/>
                    <a:lstStyle/>
                    <a:p>
                      <a:pPr marL="0" marR="0">
                        <a:spcBef>
                          <a:spcPts val="0"/>
                        </a:spcBef>
                        <a:spcAft>
                          <a:spcPts val="0"/>
                        </a:spcAft>
                      </a:pPr>
                      <a:r>
                        <a:rPr lang="en-US" sz="700" u="none" strike="noStrike" dirty="0">
                          <a:effectLst/>
                        </a:rPr>
                        <a:t> </a:t>
                      </a:r>
                      <a:endParaRPr lang="en-US" sz="700" dirty="0">
                        <a:effectLst/>
                        <a:latin typeface="Arial" panose="020B0604020202020204" pitchFamily="34" charset="0"/>
                        <a:ea typeface="Calibri" panose="020F0502020204030204" pitchFamily="34" charset="0"/>
                        <a:cs typeface="Times New Roman" panose="02020603050405020304" pitchFamily="18" charset="0"/>
                      </a:endParaRPr>
                    </a:p>
                  </a:txBody>
                  <a:tcPr marL="41840" marR="41840" marT="0" marB="0"/>
                </a:tc>
                <a:tc>
                  <a:txBody>
                    <a:bodyPr/>
                    <a:lstStyle/>
                    <a:p>
                      <a:pPr marL="342900" marR="0" lvl="0" indent="-342900">
                        <a:spcBef>
                          <a:spcPts val="0"/>
                        </a:spcBef>
                        <a:spcAft>
                          <a:spcPts val="0"/>
                        </a:spcAft>
                        <a:buFont typeface="Arial" panose="020B0604020202020204" pitchFamily="34" charset="0"/>
                        <a:buChar char="•"/>
                      </a:pPr>
                      <a:r>
                        <a:rPr lang="en-US" sz="700" dirty="0">
                          <a:effectLst/>
                        </a:rPr>
                        <a:t>Does the applicant have a plan to attract (or has the awardee hired) outstanding graduate students and post docs? </a:t>
                      </a:r>
                    </a:p>
                    <a:p>
                      <a:pPr marL="457200" marR="0">
                        <a:spcBef>
                          <a:spcPts val="0"/>
                        </a:spcBef>
                        <a:spcAft>
                          <a:spcPts val="0"/>
                        </a:spcAft>
                      </a:pPr>
                      <a:r>
                        <a:rPr lang="en-US" sz="700" dirty="0">
                          <a:effectLst/>
                        </a:rPr>
                        <a:t> </a:t>
                      </a:r>
                    </a:p>
                    <a:p>
                      <a:pPr marL="457200" marR="0">
                        <a:spcBef>
                          <a:spcPts val="0"/>
                        </a:spcBef>
                        <a:spcAft>
                          <a:spcPts val="0"/>
                        </a:spcAft>
                      </a:pPr>
                      <a:r>
                        <a:rPr lang="en-US" sz="700" dirty="0">
                          <a:effectLst/>
                        </a:rPr>
                        <a:t> </a:t>
                      </a:r>
                      <a:endParaRPr lang="en-US" sz="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1840" marR="41840" marT="0" marB="0"/>
                </a:tc>
              </a:tr>
              <a:tr h="1098052">
                <a:tc>
                  <a:txBody>
                    <a:bodyPr/>
                    <a:lstStyle/>
                    <a:p>
                      <a:pPr marL="0" marR="0">
                        <a:spcBef>
                          <a:spcPts val="0"/>
                        </a:spcBef>
                        <a:spcAft>
                          <a:spcPts val="0"/>
                        </a:spcAft>
                      </a:pPr>
                      <a:r>
                        <a:rPr lang="en-US" sz="700" u="none" strike="noStrike" dirty="0">
                          <a:effectLst/>
                        </a:rPr>
                        <a:t> </a:t>
                      </a:r>
                      <a:endParaRPr lang="en-US" sz="700" dirty="0">
                        <a:effectLst/>
                        <a:latin typeface="Arial" panose="020B0604020202020204" pitchFamily="34" charset="0"/>
                        <a:ea typeface="Calibri" panose="020F0502020204030204" pitchFamily="34" charset="0"/>
                        <a:cs typeface="Times New Roman" panose="02020603050405020304" pitchFamily="18" charset="0"/>
                      </a:endParaRPr>
                    </a:p>
                  </a:txBody>
                  <a:tcPr marL="41840" marR="41840" marT="0" marB="0"/>
                </a:tc>
                <a:tc>
                  <a:txBody>
                    <a:bodyPr/>
                    <a:lstStyle/>
                    <a:p>
                      <a:pPr marL="342900" marR="0" lvl="0" indent="-342900">
                        <a:spcBef>
                          <a:spcPts val="0"/>
                        </a:spcBef>
                        <a:spcAft>
                          <a:spcPts val="0"/>
                        </a:spcAft>
                        <a:buFont typeface="Arial" panose="020B0604020202020204" pitchFamily="34" charset="0"/>
                        <a:buChar char="•"/>
                      </a:pPr>
                      <a:r>
                        <a:rPr lang="en-US" sz="700" dirty="0">
                          <a:effectLst/>
                        </a:rPr>
                        <a:t>Does the applicant have plans to develop (or have they developed as part of the implementation grant unique infrastructure capabilities) that are critical to the advancement of science or technology? Alternatively, are they planning to or making unique contributions to DOE oriented capabilities (e.g., building or developing unique capabilities for a DOE experiment or facility)? </a:t>
                      </a:r>
                    </a:p>
                    <a:p>
                      <a:pPr marL="457200" marR="0">
                        <a:spcBef>
                          <a:spcPts val="0"/>
                        </a:spcBef>
                        <a:spcAft>
                          <a:spcPts val="0"/>
                        </a:spcAft>
                      </a:pPr>
                      <a:r>
                        <a:rPr lang="en-US" sz="700" dirty="0">
                          <a:effectLst/>
                        </a:rPr>
                        <a:t> </a:t>
                      </a:r>
                    </a:p>
                    <a:p>
                      <a:pPr marL="457200" marR="0">
                        <a:spcBef>
                          <a:spcPts val="0"/>
                        </a:spcBef>
                        <a:spcAft>
                          <a:spcPts val="0"/>
                        </a:spcAft>
                      </a:pPr>
                      <a:r>
                        <a:rPr lang="en-US" sz="700" dirty="0">
                          <a:effectLst/>
                        </a:rPr>
                        <a:t> </a:t>
                      </a:r>
                      <a:endParaRPr lang="en-US" sz="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1840" marR="41840" marT="0" marB="0"/>
                </a:tc>
              </a:tr>
              <a:tr h="574207">
                <a:tc>
                  <a:txBody>
                    <a:bodyPr/>
                    <a:lstStyle/>
                    <a:p>
                      <a:pPr marL="0" marR="0">
                        <a:spcBef>
                          <a:spcPts val="0"/>
                        </a:spcBef>
                        <a:spcAft>
                          <a:spcPts val="0"/>
                        </a:spcAft>
                      </a:pPr>
                      <a:r>
                        <a:rPr lang="en-US" sz="700" u="none" strike="noStrike" dirty="0">
                          <a:effectLst/>
                        </a:rPr>
                        <a:t> </a:t>
                      </a:r>
                      <a:endParaRPr lang="en-US" sz="700" dirty="0">
                        <a:effectLst/>
                        <a:latin typeface="Arial" panose="020B0604020202020204" pitchFamily="34" charset="0"/>
                        <a:ea typeface="Calibri" panose="020F0502020204030204" pitchFamily="34" charset="0"/>
                        <a:cs typeface="Times New Roman" panose="02020603050405020304" pitchFamily="18" charset="0"/>
                      </a:endParaRPr>
                    </a:p>
                  </a:txBody>
                  <a:tcPr marL="41840" marR="41840" marT="0" marB="0"/>
                </a:tc>
                <a:tc>
                  <a:txBody>
                    <a:bodyPr/>
                    <a:lstStyle/>
                    <a:p>
                      <a:pPr marL="342900" marR="0" lvl="0" indent="-342900">
                        <a:spcBef>
                          <a:spcPts val="0"/>
                        </a:spcBef>
                        <a:spcAft>
                          <a:spcPts val="0"/>
                        </a:spcAft>
                        <a:buFont typeface="Arial" panose="020B0604020202020204" pitchFamily="34" charset="0"/>
                        <a:buChar char="•"/>
                      </a:pPr>
                      <a:r>
                        <a:rPr lang="en-US" sz="700" dirty="0">
                          <a:effectLst/>
                        </a:rPr>
                        <a:t>Does the applicant have plans to (or are the grantees on track to) achieve a sustainable leadership position in their discipline(s)? </a:t>
                      </a:r>
                    </a:p>
                    <a:p>
                      <a:pPr marL="457200" marR="0">
                        <a:spcBef>
                          <a:spcPts val="0"/>
                        </a:spcBef>
                        <a:spcAft>
                          <a:spcPts val="0"/>
                        </a:spcAft>
                      </a:pPr>
                      <a:r>
                        <a:rPr lang="en-US" sz="700" dirty="0">
                          <a:effectLst/>
                        </a:rPr>
                        <a:t> </a:t>
                      </a:r>
                    </a:p>
                    <a:p>
                      <a:pPr marL="457200" marR="0">
                        <a:spcBef>
                          <a:spcPts val="0"/>
                        </a:spcBef>
                        <a:spcAft>
                          <a:spcPts val="0"/>
                        </a:spcAft>
                      </a:pPr>
                      <a:r>
                        <a:rPr lang="en-US" sz="700" dirty="0">
                          <a:effectLst/>
                        </a:rPr>
                        <a:t> </a:t>
                      </a:r>
                      <a:endParaRPr lang="en-US" sz="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1840" marR="41840" marT="0" marB="0"/>
                </a:tc>
              </a:tr>
              <a:tr h="861311">
                <a:tc>
                  <a:txBody>
                    <a:bodyPr/>
                    <a:lstStyle/>
                    <a:p>
                      <a:pPr marL="0" marR="0">
                        <a:spcBef>
                          <a:spcPts val="0"/>
                        </a:spcBef>
                        <a:spcAft>
                          <a:spcPts val="0"/>
                        </a:spcAft>
                      </a:pPr>
                      <a:r>
                        <a:rPr lang="en-US" sz="700" u="none" strike="noStrike" dirty="0">
                          <a:effectLst/>
                        </a:rPr>
                        <a:t> </a:t>
                      </a:r>
                      <a:endParaRPr lang="en-US" sz="700" dirty="0">
                        <a:effectLst/>
                        <a:latin typeface="Arial" panose="020B0604020202020204" pitchFamily="34" charset="0"/>
                        <a:ea typeface="Calibri" panose="020F0502020204030204" pitchFamily="34" charset="0"/>
                        <a:cs typeface="Times New Roman" panose="02020603050405020304" pitchFamily="18" charset="0"/>
                      </a:endParaRPr>
                    </a:p>
                  </a:txBody>
                  <a:tcPr marL="41840" marR="41840" marT="0" marB="0"/>
                </a:tc>
                <a:tc>
                  <a:txBody>
                    <a:bodyPr/>
                    <a:lstStyle/>
                    <a:p>
                      <a:pPr marL="342900" marR="0" lvl="0" indent="-342900">
                        <a:spcBef>
                          <a:spcPts val="0"/>
                        </a:spcBef>
                        <a:spcAft>
                          <a:spcPts val="0"/>
                        </a:spcAft>
                        <a:buFont typeface="Arial" panose="020B0604020202020204" pitchFamily="34" charset="0"/>
                        <a:buChar char="•"/>
                      </a:pPr>
                      <a:r>
                        <a:rPr lang="en-US" sz="700" dirty="0">
                          <a:effectLst/>
                        </a:rPr>
                        <a:t>Does the applicant have plans to (or are the grantees effectively) leveraging DOE funding and capabilities with local and regional resources? Are there commitments from the applicant's jurisdiction, institution or from private sources to assist in this leveraging? </a:t>
                      </a:r>
                    </a:p>
                    <a:p>
                      <a:pPr marL="0" marR="0">
                        <a:spcBef>
                          <a:spcPts val="0"/>
                        </a:spcBef>
                        <a:spcAft>
                          <a:spcPts val="0"/>
                        </a:spcAft>
                      </a:pPr>
                      <a:r>
                        <a:rPr lang="en-US" sz="700" dirty="0">
                          <a:effectLst/>
                        </a:rPr>
                        <a:t> </a:t>
                      </a:r>
                    </a:p>
                    <a:p>
                      <a:pPr marL="457200" marR="0">
                        <a:spcBef>
                          <a:spcPts val="0"/>
                        </a:spcBef>
                        <a:spcAft>
                          <a:spcPts val="0"/>
                        </a:spcAft>
                      </a:pPr>
                      <a:r>
                        <a:rPr lang="en-US" sz="700" dirty="0">
                          <a:effectLst/>
                        </a:rPr>
                        <a:t> </a:t>
                      </a:r>
                      <a:endParaRPr lang="en-US" sz="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1840" marR="41840" marT="0" marB="0"/>
                </a:tc>
              </a:tr>
            </a:tbl>
          </a:graphicData>
        </a:graphic>
      </p:graphicFrame>
    </p:spTree>
    <p:extLst>
      <p:ext uri="{BB962C8B-B14F-4D97-AF65-F5344CB8AC3E}">
        <p14:creationId xmlns:p14="http://schemas.microsoft.com/office/powerpoint/2010/main" val="1588267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Program Policy Considerations – weight (TBD)</a:t>
            </a:r>
            <a:endParaRPr lang="en-US" sz="2400" dirty="0"/>
          </a:p>
        </p:txBody>
      </p:sp>
      <p:graphicFrame>
        <p:nvGraphicFramePr>
          <p:cNvPr id="3" name="Table 2"/>
          <p:cNvGraphicFramePr>
            <a:graphicFrameLocks noGrp="1"/>
          </p:cNvGraphicFramePr>
          <p:nvPr>
            <p:extLst>
              <p:ext uri="{D42A27DB-BD31-4B8C-83A1-F6EECF244321}">
                <p14:modId xmlns:p14="http://schemas.microsoft.com/office/powerpoint/2010/main" val="1515281806"/>
              </p:ext>
            </p:extLst>
          </p:nvPr>
        </p:nvGraphicFramePr>
        <p:xfrm>
          <a:off x="590178" y="1361209"/>
          <a:ext cx="6021705" cy="5112428"/>
        </p:xfrm>
        <a:graphic>
          <a:graphicData uri="http://schemas.openxmlformats.org/drawingml/2006/table">
            <a:tbl>
              <a:tblPr firstRow="1" firstCol="1" bandRow="1">
                <a:tableStyleId>{5C22544A-7EE6-4342-B048-85BDC9FD1C3A}</a:tableStyleId>
              </a:tblPr>
              <a:tblGrid>
                <a:gridCol w="803648"/>
                <a:gridCol w="5218057"/>
              </a:tblGrid>
              <a:tr h="547760">
                <a:tc>
                  <a:txBody>
                    <a:bodyPr/>
                    <a:lstStyle/>
                    <a:p>
                      <a:pPr marL="0" marR="0" algn="ctr">
                        <a:spcBef>
                          <a:spcPts val="0"/>
                        </a:spcBef>
                        <a:spcAft>
                          <a:spcPts val="0"/>
                        </a:spcAft>
                      </a:pPr>
                      <a:r>
                        <a:rPr lang="en-US" sz="1100" u="none" strike="noStrike" dirty="0">
                          <a:effectLst/>
                        </a:rPr>
                        <a:t> </a:t>
                      </a:r>
                      <a:endParaRPr lang="en-US" sz="1100" dirty="0">
                        <a:effectLst/>
                      </a:endParaRPr>
                    </a:p>
                    <a:p>
                      <a:pPr marL="0" marR="0" algn="ctr">
                        <a:spcBef>
                          <a:spcPts val="0"/>
                        </a:spcBef>
                        <a:spcAft>
                          <a:spcPts val="0"/>
                        </a:spcAft>
                      </a:pPr>
                      <a:r>
                        <a:rPr lang="en-US" sz="1100" u="sng" dirty="0">
                          <a:effectLst/>
                        </a:rPr>
                        <a:t>Score</a:t>
                      </a:r>
                      <a:endParaRPr lang="en-US" sz="1100" dirty="0">
                        <a:effectLst/>
                      </a:endParaRPr>
                    </a:p>
                    <a:p>
                      <a:pPr marL="0" marR="0">
                        <a:spcBef>
                          <a:spcPts val="0"/>
                        </a:spcBef>
                        <a:spcAft>
                          <a:spcPts val="0"/>
                        </a:spcAft>
                      </a:pPr>
                      <a:r>
                        <a:rPr lang="en-US" sz="1100" u="none" strike="noStrike"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457200" marR="0">
                        <a:spcBef>
                          <a:spcPts val="0"/>
                        </a:spcBef>
                        <a:spcAft>
                          <a:spcPts val="0"/>
                        </a:spcAft>
                      </a:pPr>
                      <a:r>
                        <a:rPr lang="en-US" sz="1100" dirty="0">
                          <a:effectLst/>
                        </a:rPr>
                        <a:t>                               </a:t>
                      </a:r>
                    </a:p>
                    <a:p>
                      <a:pPr marL="457200" marR="0">
                        <a:spcBef>
                          <a:spcPts val="0"/>
                        </a:spcBef>
                        <a:spcAft>
                          <a:spcPts val="0"/>
                        </a:spcAft>
                      </a:pPr>
                      <a:r>
                        <a:rPr lang="en-US" sz="1100" dirty="0">
                          <a:effectLst/>
                        </a:rPr>
                        <a:t>                                            </a:t>
                      </a:r>
                      <a:r>
                        <a:rPr lang="en-US" sz="1100" u="sng" dirty="0">
                          <a:effectLst/>
                        </a:rPr>
                        <a:t>Question / Comments</a:t>
                      </a:r>
                      <a:endPar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0435" marR="60435" marT="0" marB="0"/>
                </a:tc>
              </a:tr>
              <a:tr h="547760">
                <a:tc>
                  <a:txBody>
                    <a:bodyPr/>
                    <a:lstStyle/>
                    <a:p>
                      <a:pPr marL="0" marR="0">
                        <a:spcBef>
                          <a:spcPts val="0"/>
                        </a:spcBef>
                        <a:spcAft>
                          <a:spcPts val="0"/>
                        </a:spcAft>
                      </a:pPr>
                      <a:r>
                        <a:rPr lang="en-US" sz="1100" u="none" strike="noStrike" dirty="0">
                          <a:effectLst/>
                        </a:rPr>
                        <a:t> </a:t>
                      </a:r>
                      <a:r>
                        <a:rPr lang="en-US" sz="1100" u="none" strike="noStrike" dirty="0" smtClean="0">
                          <a:effectLst/>
                        </a:rPr>
                        <a:t>XXXXXXXX</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342900" marR="0" lvl="0" indent="-342900">
                        <a:spcBef>
                          <a:spcPts val="0"/>
                        </a:spcBef>
                        <a:spcAft>
                          <a:spcPts val="0"/>
                        </a:spcAft>
                        <a:buFont typeface="Arial" panose="020B0604020202020204" pitchFamily="34" charset="0"/>
                        <a:buChar char="•"/>
                      </a:pPr>
                      <a:r>
                        <a:rPr lang="en-US" sz="1100" strike="sngStrike" baseline="0" dirty="0">
                          <a:effectLst/>
                        </a:rPr>
                        <a:t>Is the proposed research relevant to the programmatic needs of the collaborating DOE Program Office</a:t>
                      </a:r>
                      <a:r>
                        <a:rPr lang="en-US" sz="1100" dirty="0">
                          <a:effectLst/>
                        </a:rPr>
                        <a:t>?</a:t>
                      </a:r>
                    </a:p>
                    <a:p>
                      <a:pPr marL="0" marR="0">
                        <a:spcBef>
                          <a:spcPts val="0"/>
                        </a:spcBef>
                        <a:spcAft>
                          <a:spcPts val="0"/>
                        </a:spcAft>
                      </a:pPr>
                      <a:r>
                        <a:rPr lang="en-US" sz="1100" u="none" strike="noStrike" dirty="0">
                          <a:effectLst/>
                        </a:rPr>
                        <a:t> </a:t>
                      </a:r>
                      <a:endPar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0435" marR="60435" marT="0" marB="0"/>
                </a:tc>
              </a:tr>
              <a:tr h="730347">
                <a:tc>
                  <a:txBody>
                    <a:bodyPr/>
                    <a:lstStyle/>
                    <a:p>
                      <a:pPr marL="0" marR="0">
                        <a:spcBef>
                          <a:spcPts val="0"/>
                        </a:spcBef>
                        <a:spcAft>
                          <a:spcPts val="0"/>
                        </a:spcAft>
                      </a:pPr>
                      <a:r>
                        <a:rPr lang="en-US" sz="1100" u="none" strike="noStrike"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342900" marR="0" lvl="0" indent="-342900">
                        <a:spcBef>
                          <a:spcPts val="0"/>
                        </a:spcBef>
                        <a:spcAft>
                          <a:spcPts val="0"/>
                        </a:spcAft>
                        <a:buFont typeface="Arial" panose="020B0604020202020204" pitchFamily="34" charset="0"/>
                        <a:buChar char="•"/>
                      </a:pPr>
                      <a:r>
                        <a:rPr lang="en-US" sz="1100" dirty="0">
                          <a:effectLst/>
                        </a:rPr>
                        <a:t>Is the proposed research relevant to the terms of the Funding Opportunity Announcement under which the proposal is submitted?</a:t>
                      </a:r>
                    </a:p>
                    <a:p>
                      <a:pPr marL="742950" marR="0" lvl="1" indent="-285750">
                        <a:spcBef>
                          <a:spcPts val="0"/>
                        </a:spcBef>
                        <a:spcAft>
                          <a:spcPts val="0"/>
                        </a:spcAft>
                        <a:buFont typeface="Courier New" panose="02070309020205020404" pitchFamily="49" charset="0"/>
                        <a:buChar char="o"/>
                      </a:pPr>
                      <a:r>
                        <a:rPr lang="en-US" sz="1100" strike="sngStrike" baseline="0" dirty="0">
                          <a:effectLst/>
                        </a:rPr>
                        <a:t>Will the project improve research competitiveness?</a:t>
                      </a:r>
                    </a:p>
                    <a:p>
                      <a:pPr marL="457200" marR="0">
                        <a:spcBef>
                          <a:spcPts val="0"/>
                        </a:spcBef>
                        <a:spcAft>
                          <a:spcPts val="0"/>
                        </a:spcAft>
                      </a:pPr>
                      <a:r>
                        <a:rPr lang="en-US" sz="1100" u="none" strike="noStrike" dirty="0">
                          <a:effectLst/>
                        </a:rPr>
                        <a:t> </a:t>
                      </a:r>
                      <a:endPar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0435" marR="60435" marT="0" marB="0"/>
                </a:tc>
              </a:tr>
              <a:tr h="912934">
                <a:tc>
                  <a:txBody>
                    <a:bodyPr/>
                    <a:lstStyle/>
                    <a:p>
                      <a:pPr marL="0" marR="0">
                        <a:spcBef>
                          <a:spcPts val="0"/>
                        </a:spcBef>
                        <a:spcAft>
                          <a:spcPts val="0"/>
                        </a:spcAft>
                      </a:pPr>
                      <a:r>
                        <a:rPr lang="en-US" sz="1100" u="none" strike="noStrike"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742950" marR="0" lvl="1" indent="-285750">
                        <a:spcBef>
                          <a:spcPts val="0"/>
                        </a:spcBef>
                        <a:spcAft>
                          <a:spcPts val="0"/>
                        </a:spcAft>
                        <a:buFont typeface="Courier New" panose="02070309020205020404" pitchFamily="49" charset="0"/>
                        <a:buChar char="o"/>
                      </a:pPr>
                      <a:r>
                        <a:rPr lang="en-US" sz="1100" dirty="0">
                          <a:effectLst/>
                        </a:rPr>
                        <a:t>Will the project improve research infrastructure development through increased human and technical resources and support a group of scientists and engineers working on a common scientific theme with mutually supporting goals and objectives?  </a:t>
                      </a:r>
                    </a:p>
                    <a:p>
                      <a:pPr marL="457200" marR="0">
                        <a:spcBef>
                          <a:spcPts val="0"/>
                        </a:spcBef>
                        <a:spcAft>
                          <a:spcPts val="0"/>
                        </a:spcAft>
                      </a:pPr>
                      <a:r>
                        <a:rPr lang="en-US" sz="1100" dirty="0">
                          <a:effectLst/>
                        </a:rPr>
                        <a:t> </a:t>
                      </a:r>
                      <a:endPar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0435" marR="60435" marT="0" marB="0"/>
                </a:tc>
              </a:tr>
              <a:tr h="547760">
                <a:tc>
                  <a:txBody>
                    <a:bodyPr/>
                    <a:lstStyle/>
                    <a:p>
                      <a:pPr marL="0" marR="0">
                        <a:spcBef>
                          <a:spcPts val="0"/>
                        </a:spcBef>
                        <a:spcAft>
                          <a:spcPts val="0"/>
                        </a:spcAft>
                      </a:pPr>
                      <a:r>
                        <a:rPr lang="en-US" sz="1100" u="none" strike="noStrike"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742950" marR="0" lvl="1" indent="-285750">
                        <a:spcBef>
                          <a:spcPts val="0"/>
                        </a:spcBef>
                        <a:spcAft>
                          <a:spcPts val="0"/>
                        </a:spcAft>
                        <a:buFont typeface="Courier New" panose="02070309020205020404" pitchFamily="49" charset="0"/>
                        <a:buChar char="o"/>
                      </a:pPr>
                      <a:r>
                        <a:rPr lang="en-US" sz="1100" dirty="0">
                          <a:effectLst/>
                        </a:rPr>
                        <a:t>Will the project include strong participation from junior faculty, postdoctoral fellows, and graduate students?</a:t>
                      </a:r>
                    </a:p>
                    <a:p>
                      <a:pPr marL="457200" marR="0">
                        <a:spcBef>
                          <a:spcPts val="0"/>
                        </a:spcBef>
                        <a:spcAft>
                          <a:spcPts val="0"/>
                        </a:spcAft>
                      </a:pPr>
                      <a:r>
                        <a:rPr lang="en-US" sz="1100" dirty="0">
                          <a:effectLst/>
                        </a:rPr>
                        <a:t> </a:t>
                      </a:r>
                      <a:endPar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0435" marR="60435" marT="0" marB="0"/>
                </a:tc>
              </a:tr>
              <a:tr h="547760">
                <a:tc>
                  <a:txBody>
                    <a:bodyPr/>
                    <a:lstStyle/>
                    <a:p>
                      <a:pPr marL="0" marR="0">
                        <a:spcBef>
                          <a:spcPts val="0"/>
                        </a:spcBef>
                        <a:spcAft>
                          <a:spcPts val="0"/>
                        </a:spcAft>
                      </a:pPr>
                      <a:r>
                        <a:rPr lang="en-US" sz="1100" u="none" strike="noStrike"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742950" marR="0" lvl="1" indent="-285750">
                        <a:spcBef>
                          <a:spcPts val="0"/>
                        </a:spcBef>
                        <a:spcAft>
                          <a:spcPts val="0"/>
                        </a:spcAft>
                        <a:buFont typeface="Courier New" panose="02070309020205020404" pitchFamily="49" charset="0"/>
                        <a:buChar char="o"/>
                      </a:pPr>
                      <a:r>
                        <a:rPr lang="en-US" sz="1100" dirty="0">
                          <a:effectLst/>
                        </a:rPr>
                        <a:t>Does the project promote collaborations with industry and other higher education institutions where appropriate?</a:t>
                      </a:r>
                    </a:p>
                    <a:p>
                      <a:pPr marL="457200" marR="0">
                        <a:spcBef>
                          <a:spcPts val="0"/>
                        </a:spcBef>
                        <a:spcAft>
                          <a:spcPts val="0"/>
                        </a:spcAft>
                      </a:pPr>
                      <a:r>
                        <a:rPr lang="en-US" sz="1100" dirty="0">
                          <a:effectLst/>
                        </a:rPr>
                        <a:t> </a:t>
                      </a:r>
                      <a:endPar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0435" marR="60435" marT="0" marB="0"/>
                </a:tc>
              </a:tr>
              <a:tr h="547760">
                <a:tc>
                  <a:txBody>
                    <a:bodyPr/>
                    <a:lstStyle/>
                    <a:p>
                      <a:pPr marL="0" marR="0">
                        <a:spcBef>
                          <a:spcPts val="0"/>
                        </a:spcBef>
                        <a:spcAft>
                          <a:spcPts val="0"/>
                        </a:spcAft>
                      </a:pPr>
                      <a:r>
                        <a:rPr lang="en-US" sz="1100" u="none" strike="noStrike"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742950" marR="0" lvl="1" indent="-285750">
                        <a:spcBef>
                          <a:spcPts val="0"/>
                        </a:spcBef>
                        <a:spcAft>
                          <a:spcPts val="0"/>
                        </a:spcAft>
                        <a:buFont typeface="Courier New" panose="02070309020205020404" pitchFamily="49" charset="0"/>
                        <a:buChar char="o"/>
                      </a:pPr>
                      <a:r>
                        <a:rPr lang="en-US" sz="1100" dirty="0">
                          <a:effectLst/>
                        </a:rPr>
                        <a:t>Does the project support basic and applied research and development?</a:t>
                      </a:r>
                    </a:p>
                    <a:p>
                      <a:pPr marL="457200" marR="0">
                        <a:spcBef>
                          <a:spcPts val="0"/>
                        </a:spcBef>
                        <a:spcAft>
                          <a:spcPts val="0"/>
                        </a:spcAft>
                      </a:pPr>
                      <a:r>
                        <a:rPr lang="en-US" sz="1100" dirty="0">
                          <a:effectLst/>
                        </a:rPr>
                        <a:t> </a:t>
                      </a:r>
                      <a:endPar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0435" marR="60435" marT="0" marB="0"/>
                </a:tc>
              </a:tr>
              <a:tr h="730347">
                <a:tc>
                  <a:txBody>
                    <a:bodyPr/>
                    <a:lstStyle/>
                    <a:p>
                      <a:pPr marL="0" marR="0">
                        <a:spcBef>
                          <a:spcPts val="0"/>
                        </a:spcBef>
                        <a:spcAft>
                          <a:spcPts val="0"/>
                        </a:spcAft>
                      </a:pPr>
                      <a:r>
                        <a:rPr lang="en-US" sz="1100" u="none" strike="noStrike"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742950" marR="0" lvl="1" indent="-285750">
                        <a:spcBef>
                          <a:spcPts val="0"/>
                        </a:spcBef>
                        <a:spcAft>
                          <a:spcPts val="0"/>
                        </a:spcAft>
                        <a:buFont typeface="Courier New" panose="02070309020205020404" pitchFamily="49" charset="0"/>
                        <a:buChar char="o"/>
                      </a:pPr>
                      <a:r>
                        <a:rPr lang="en-US" sz="1100" dirty="0">
                          <a:effectLst/>
                        </a:rPr>
                        <a:t>Have Project Director and the Principal Investigator made a significant commitment of their time to ensure success of the project over the course of the funding period?</a:t>
                      </a:r>
                    </a:p>
                    <a:p>
                      <a:pPr marL="457200" marR="0">
                        <a:spcBef>
                          <a:spcPts val="0"/>
                        </a:spcBef>
                        <a:spcAft>
                          <a:spcPts val="0"/>
                        </a:spcAft>
                      </a:pPr>
                      <a:r>
                        <a:rPr lang="en-US" sz="1100" dirty="0">
                          <a:effectLst/>
                        </a:rPr>
                        <a:t> </a:t>
                      </a:r>
                      <a:endPar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0435" marR="60435" marT="0" marB="0"/>
                </a:tc>
              </a:tr>
            </a:tbl>
          </a:graphicData>
        </a:graphic>
      </p:graphicFrame>
      <p:sp>
        <p:nvSpPr>
          <p:cNvPr id="4" name="Rectangle 1"/>
          <p:cNvSpPr>
            <a:spLocks noChangeArrowheads="1"/>
          </p:cNvSpPr>
          <p:nvPr/>
        </p:nvSpPr>
        <p:spPr bwMode="auto">
          <a:xfrm>
            <a:off x="3416300" y="1712997"/>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TextBox 4"/>
          <p:cNvSpPr txBox="1"/>
          <p:nvPr/>
        </p:nvSpPr>
        <p:spPr>
          <a:xfrm>
            <a:off x="7076209" y="1712997"/>
            <a:ext cx="4488873" cy="2862322"/>
          </a:xfrm>
          <a:prstGeom prst="rect">
            <a:avLst/>
          </a:prstGeom>
          <a:noFill/>
        </p:spPr>
        <p:txBody>
          <a:bodyPr wrap="square" rtlCol="0">
            <a:spAutoFit/>
          </a:bodyPr>
          <a:lstStyle/>
          <a:p>
            <a:r>
              <a:rPr lang="en-US" dirty="0" smtClean="0"/>
              <a:t>Significance / Impact of Research</a:t>
            </a:r>
          </a:p>
          <a:p>
            <a:endParaRPr lang="en-US" dirty="0"/>
          </a:p>
          <a:p>
            <a:r>
              <a:rPr lang="en-US" dirty="0" smtClean="0"/>
              <a:t>Sustainability of Program after EPSCoR funding is no longer available</a:t>
            </a:r>
          </a:p>
          <a:p>
            <a:endParaRPr lang="en-US" dirty="0"/>
          </a:p>
          <a:p>
            <a:r>
              <a:rPr lang="en-US" dirty="0" smtClean="0"/>
              <a:t>Is the proposed program relevant to the programmatic needs of the Collaborating DOE Program Office</a:t>
            </a:r>
          </a:p>
          <a:p>
            <a:endParaRPr lang="en-US" dirty="0"/>
          </a:p>
          <a:p>
            <a:r>
              <a:rPr lang="en-US" dirty="0" smtClean="0"/>
              <a:t>Will the program increase competitiveness</a:t>
            </a:r>
            <a:endParaRPr lang="en-US" dirty="0"/>
          </a:p>
        </p:txBody>
      </p:sp>
    </p:spTree>
    <p:extLst>
      <p:ext uri="{BB962C8B-B14F-4D97-AF65-F5344CB8AC3E}">
        <p14:creationId xmlns:p14="http://schemas.microsoft.com/office/powerpoint/2010/main" val="2178003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40220"/>
          </a:xfrm>
        </p:spPr>
        <p:txBody>
          <a:bodyPr>
            <a:normAutofit/>
          </a:bodyPr>
          <a:lstStyle/>
          <a:p>
            <a:r>
              <a:rPr lang="en-US" sz="2400" dirty="0"/>
              <a:t>What is DOE EPSCoR Implementation Grant Program </a:t>
            </a:r>
            <a:r>
              <a:rPr lang="en-US" sz="2400" dirty="0" smtClean="0"/>
              <a:t>?</a:t>
            </a:r>
            <a:endParaRPr lang="en-US" sz="2400" dirty="0"/>
          </a:p>
        </p:txBody>
      </p:sp>
      <p:sp>
        <p:nvSpPr>
          <p:cNvPr id="4" name="Rectangle 1"/>
          <p:cNvSpPr>
            <a:spLocks noChangeArrowheads="1"/>
          </p:cNvSpPr>
          <p:nvPr/>
        </p:nvSpPr>
        <p:spPr bwMode="auto">
          <a:xfrm>
            <a:off x="3416300" y="1712997"/>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TextBox 5"/>
          <p:cNvSpPr txBox="1"/>
          <p:nvPr/>
        </p:nvSpPr>
        <p:spPr>
          <a:xfrm>
            <a:off x="509155" y="945573"/>
            <a:ext cx="11336481" cy="5078313"/>
          </a:xfrm>
          <a:prstGeom prst="rect">
            <a:avLst/>
          </a:prstGeom>
          <a:noFill/>
        </p:spPr>
        <p:txBody>
          <a:bodyPr wrap="square" rtlCol="0">
            <a:spAutoFit/>
          </a:bodyPr>
          <a:lstStyle/>
          <a:p>
            <a:r>
              <a:rPr lang="en-US" dirty="0"/>
              <a:t> </a:t>
            </a:r>
          </a:p>
          <a:p>
            <a:pPr lvl="0"/>
            <a:r>
              <a:rPr lang="en-US" dirty="0"/>
              <a:t>Proposals should be in key science and technology areas related to DOE’s mission(s) that are also of interest to WV EPSCoR</a:t>
            </a:r>
          </a:p>
          <a:p>
            <a:r>
              <a:rPr lang="en-US" dirty="0"/>
              <a:t> </a:t>
            </a:r>
          </a:p>
          <a:p>
            <a:pPr lvl="0"/>
            <a:r>
              <a:rPr lang="en-US" dirty="0"/>
              <a:t>Grants are intended to support a group of scientists and engineers including graduate students and postdoctorals working on a common scientific theme</a:t>
            </a:r>
          </a:p>
          <a:p>
            <a:r>
              <a:rPr lang="en-US" dirty="0"/>
              <a:t> </a:t>
            </a:r>
          </a:p>
          <a:p>
            <a:pPr lvl="0"/>
            <a:r>
              <a:rPr lang="en-US" dirty="0"/>
              <a:t>The proposal needs to describe how completing this research will position the team to get sustainable (i.e., continued) support in their research area after the grant is completed.</a:t>
            </a:r>
          </a:p>
          <a:p>
            <a:r>
              <a:rPr lang="en-US" dirty="0"/>
              <a:t> </a:t>
            </a:r>
          </a:p>
          <a:p>
            <a:pPr lvl="0"/>
            <a:r>
              <a:rPr lang="en-US" dirty="0"/>
              <a:t>A coordinated effort on the part of the team is needed and should be clearly stated in the proposal</a:t>
            </a:r>
            <a:r>
              <a:rPr lang="en-US" dirty="0" smtClean="0"/>
              <a:t>.</a:t>
            </a:r>
            <a:endParaRPr lang="en-US" dirty="0"/>
          </a:p>
          <a:p>
            <a:r>
              <a:rPr lang="en-US" dirty="0"/>
              <a:t> </a:t>
            </a:r>
          </a:p>
          <a:p>
            <a:pPr lvl="0"/>
            <a:r>
              <a:rPr lang="en-US" dirty="0"/>
              <a:t>The proposal should be in line with the goals of one of the DOE Offices listed in the Funding Opportunity Announcement.  E.G., science, nuclear, fossil, </a:t>
            </a:r>
            <a:r>
              <a:rPr lang="en-US" dirty="0" smtClean="0"/>
              <a:t>, EERE, ARPA-E</a:t>
            </a:r>
            <a:endParaRPr lang="en-US" dirty="0"/>
          </a:p>
          <a:p>
            <a:r>
              <a:rPr lang="en-US" dirty="0"/>
              <a:t> </a:t>
            </a:r>
          </a:p>
          <a:p>
            <a:pPr lvl="0"/>
            <a:r>
              <a:rPr lang="en-US" dirty="0" smtClean="0"/>
              <a:t>Program Office Cost Share</a:t>
            </a:r>
          </a:p>
          <a:p>
            <a:pPr lvl="0"/>
            <a:endParaRPr lang="en-US" dirty="0"/>
          </a:p>
          <a:p>
            <a:pPr lvl="0"/>
            <a:r>
              <a:rPr lang="en-US" dirty="0" smtClean="0"/>
              <a:t>Collaboration encouraged with 10 Office of Science National Labs; other labs also encouraged</a:t>
            </a:r>
            <a:endParaRPr lang="en-US" dirty="0"/>
          </a:p>
        </p:txBody>
      </p:sp>
    </p:spTree>
    <p:extLst>
      <p:ext uri="{BB962C8B-B14F-4D97-AF65-F5344CB8AC3E}">
        <p14:creationId xmlns:p14="http://schemas.microsoft.com/office/powerpoint/2010/main" val="3933686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40220"/>
          </a:xfrm>
        </p:spPr>
        <p:txBody>
          <a:bodyPr>
            <a:normAutofit/>
          </a:bodyPr>
          <a:lstStyle/>
          <a:p>
            <a:r>
              <a:rPr lang="en-US" sz="2400" dirty="0"/>
              <a:t>What is DOE EPSCoR Implementation Grant Program </a:t>
            </a:r>
            <a:r>
              <a:rPr lang="en-US" sz="2400" dirty="0" smtClean="0"/>
              <a:t>?</a:t>
            </a:r>
            <a:endParaRPr lang="en-US" sz="2400" dirty="0"/>
          </a:p>
        </p:txBody>
      </p:sp>
      <p:sp>
        <p:nvSpPr>
          <p:cNvPr id="4" name="Rectangle 1"/>
          <p:cNvSpPr>
            <a:spLocks noChangeArrowheads="1"/>
          </p:cNvSpPr>
          <p:nvPr/>
        </p:nvSpPr>
        <p:spPr bwMode="auto">
          <a:xfrm>
            <a:off x="3416300" y="1712997"/>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TextBox 5"/>
          <p:cNvSpPr txBox="1"/>
          <p:nvPr/>
        </p:nvSpPr>
        <p:spPr>
          <a:xfrm>
            <a:off x="509155" y="945573"/>
            <a:ext cx="11336481" cy="5078313"/>
          </a:xfrm>
          <a:prstGeom prst="rect">
            <a:avLst/>
          </a:prstGeom>
          <a:noFill/>
        </p:spPr>
        <p:txBody>
          <a:bodyPr wrap="square" rtlCol="0">
            <a:spAutoFit/>
          </a:bodyPr>
          <a:lstStyle/>
          <a:p>
            <a:r>
              <a:rPr lang="en-US" dirty="0"/>
              <a:t> </a:t>
            </a:r>
          </a:p>
          <a:p>
            <a:pPr lvl="0"/>
            <a:r>
              <a:rPr lang="en-US" dirty="0" smtClean="0"/>
              <a:t>Cost sharing comments – not required, but has value if available, especially with respect to support of the Jurisdiction (and its constituent institutions)</a:t>
            </a:r>
          </a:p>
          <a:p>
            <a:pPr lvl="0"/>
            <a:endParaRPr lang="en-US" dirty="0"/>
          </a:p>
          <a:p>
            <a:pPr lvl="0"/>
            <a:r>
              <a:rPr lang="en-US" dirty="0" smtClean="0"/>
              <a:t>Requires Technical Principal Investigator and Project Director (recommended to be State DOE EPSCoR Lead)</a:t>
            </a:r>
          </a:p>
          <a:p>
            <a:pPr lvl="0"/>
            <a:endParaRPr lang="en-US" dirty="0"/>
          </a:p>
          <a:p>
            <a:pPr lvl="0"/>
            <a:r>
              <a:rPr lang="en-US" dirty="0" smtClean="0"/>
              <a:t>Involvement of junior faculty, postdoctoral staff, and students (graduate, undergraduate) essential ingredients for successful proposal</a:t>
            </a:r>
          </a:p>
          <a:p>
            <a:pPr lvl="0"/>
            <a:endParaRPr lang="en-US" dirty="0"/>
          </a:p>
          <a:p>
            <a:pPr lvl="0"/>
            <a:r>
              <a:rPr lang="en-US" dirty="0" smtClean="0"/>
              <a:t>Funding is for three years with possible three year extension; Latest solicitation ranged from minimum of </a:t>
            </a:r>
          </a:p>
          <a:p>
            <a:pPr lvl="0"/>
            <a:r>
              <a:rPr lang="en-US" dirty="0" smtClean="0"/>
              <a:t>$1.0 M to $2.5 M</a:t>
            </a:r>
          </a:p>
          <a:p>
            <a:pPr lvl="0"/>
            <a:endParaRPr lang="en-US" dirty="0"/>
          </a:p>
          <a:p>
            <a:pPr lvl="0"/>
            <a:endParaRPr lang="en-US" dirty="0" smtClean="0"/>
          </a:p>
          <a:p>
            <a:pPr lvl="0"/>
            <a:endParaRPr lang="en-US" dirty="0"/>
          </a:p>
          <a:p>
            <a:pPr lvl="0"/>
            <a:endParaRPr lang="en-US" dirty="0" smtClean="0"/>
          </a:p>
          <a:p>
            <a:pPr lvl="0"/>
            <a:endParaRPr lang="en-US" dirty="0"/>
          </a:p>
          <a:p>
            <a:pPr lvl="0"/>
            <a:endParaRPr lang="en-US" dirty="0" smtClean="0"/>
          </a:p>
          <a:p>
            <a:pPr lvl="0"/>
            <a:endParaRPr lang="en-US" dirty="0"/>
          </a:p>
        </p:txBody>
      </p:sp>
    </p:spTree>
    <p:extLst>
      <p:ext uri="{BB962C8B-B14F-4D97-AF65-F5344CB8AC3E}">
        <p14:creationId xmlns:p14="http://schemas.microsoft.com/office/powerpoint/2010/main" val="3056622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40220"/>
          </a:xfrm>
        </p:spPr>
        <p:txBody>
          <a:bodyPr>
            <a:normAutofit/>
          </a:bodyPr>
          <a:lstStyle/>
          <a:p>
            <a:r>
              <a:rPr lang="en-US" sz="2400" dirty="0" smtClean="0"/>
              <a:t>WV EPSCoR Requirements</a:t>
            </a:r>
            <a:endParaRPr lang="en-US" sz="2400" dirty="0"/>
          </a:p>
        </p:txBody>
      </p:sp>
      <p:sp>
        <p:nvSpPr>
          <p:cNvPr id="4" name="Rectangle 1"/>
          <p:cNvSpPr>
            <a:spLocks noChangeArrowheads="1"/>
          </p:cNvSpPr>
          <p:nvPr/>
        </p:nvSpPr>
        <p:spPr bwMode="auto">
          <a:xfrm>
            <a:off x="3416300" y="1712997"/>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TextBox 5"/>
          <p:cNvSpPr txBox="1"/>
          <p:nvPr/>
        </p:nvSpPr>
        <p:spPr>
          <a:xfrm>
            <a:off x="509155" y="696191"/>
            <a:ext cx="11336481" cy="923330"/>
          </a:xfrm>
          <a:prstGeom prst="rect">
            <a:avLst/>
          </a:prstGeom>
          <a:noFill/>
        </p:spPr>
        <p:txBody>
          <a:bodyPr wrap="square" rtlCol="0">
            <a:spAutoFit/>
          </a:bodyPr>
          <a:lstStyle/>
          <a:p>
            <a:r>
              <a:rPr lang="en-US" dirty="0"/>
              <a:t> </a:t>
            </a:r>
            <a:r>
              <a:rPr lang="en-US" dirty="0" smtClean="0"/>
              <a:t>Pre-Proposal Elements</a:t>
            </a:r>
          </a:p>
          <a:p>
            <a:pPr lvl="0"/>
            <a:endParaRPr lang="en-US" dirty="0" smtClean="0"/>
          </a:p>
          <a:p>
            <a:pPr lvl="0"/>
            <a:endParaRPr lang="en-US" dirty="0"/>
          </a:p>
        </p:txBody>
      </p:sp>
      <p:graphicFrame>
        <p:nvGraphicFramePr>
          <p:cNvPr id="3" name="Table 2"/>
          <p:cNvGraphicFramePr>
            <a:graphicFrameLocks noGrp="1"/>
          </p:cNvGraphicFramePr>
          <p:nvPr/>
        </p:nvGraphicFramePr>
        <p:xfrm>
          <a:off x="636846" y="1537261"/>
          <a:ext cx="8241339" cy="5193150"/>
        </p:xfrm>
        <a:graphic>
          <a:graphicData uri="http://schemas.openxmlformats.org/drawingml/2006/table">
            <a:tbl>
              <a:tblPr firstRow="1" firstCol="1" bandRow="1">
                <a:tableStyleId>{5C22544A-7EE6-4342-B048-85BDC9FD1C3A}</a:tableStyleId>
              </a:tblPr>
              <a:tblGrid>
                <a:gridCol w="2268129"/>
                <a:gridCol w="2042725"/>
                <a:gridCol w="3930485"/>
              </a:tblGrid>
              <a:tr h="708157">
                <a:tc>
                  <a:txBody>
                    <a:bodyPr/>
                    <a:lstStyle/>
                    <a:p>
                      <a:pPr marL="0" marR="0" algn="ctr">
                        <a:spcBef>
                          <a:spcPts val="0"/>
                        </a:spcBef>
                        <a:spcAft>
                          <a:spcPts val="0"/>
                        </a:spcAft>
                      </a:pPr>
                      <a:r>
                        <a:rPr lang="en-US" sz="1200" u="none" strike="noStrike" dirty="0">
                          <a:effectLst/>
                        </a:rPr>
                        <a:t> </a:t>
                      </a:r>
                      <a:endParaRPr lang="en-US" sz="1100" dirty="0">
                        <a:effectLst/>
                      </a:endParaRPr>
                    </a:p>
                    <a:p>
                      <a:pPr marL="0" marR="0" algn="ctr">
                        <a:spcBef>
                          <a:spcPts val="0"/>
                        </a:spcBef>
                        <a:spcAft>
                          <a:spcPts val="0"/>
                        </a:spcAft>
                      </a:pPr>
                      <a:r>
                        <a:rPr lang="en-US" sz="1200" u="sng" dirty="0">
                          <a:effectLst/>
                        </a:rPr>
                        <a:t>Element</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u="none" strike="noStrike" dirty="0">
                          <a:effectLst/>
                        </a:rPr>
                        <a:t> </a:t>
                      </a:r>
                      <a:endParaRPr lang="en-US" sz="1100" dirty="0">
                        <a:effectLst/>
                      </a:endParaRPr>
                    </a:p>
                    <a:p>
                      <a:pPr marL="0" marR="0" algn="ctr">
                        <a:spcBef>
                          <a:spcPts val="0"/>
                        </a:spcBef>
                        <a:spcAft>
                          <a:spcPts val="0"/>
                        </a:spcAft>
                      </a:pPr>
                      <a:r>
                        <a:rPr lang="en-US" sz="1200" u="sng" dirty="0">
                          <a:effectLst/>
                        </a:rPr>
                        <a:t>Format</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u="none" strike="noStrike" dirty="0">
                          <a:effectLst/>
                        </a:rPr>
                        <a:t> </a:t>
                      </a:r>
                      <a:endParaRPr lang="en-US" sz="1100" dirty="0">
                        <a:effectLst/>
                      </a:endParaRPr>
                    </a:p>
                    <a:p>
                      <a:pPr marL="0" marR="0" algn="ctr">
                        <a:spcBef>
                          <a:spcPts val="0"/>
                        </a:spcBef>
                        <a:spcAft>
                          <a:spcPts val="0"/>
                        </a:spcAft>
                      </a:pPr>
                      <a:r>
                        <a:rPr lang="en-US" sz="1200" u="sng" dirty="0">
                          <a:effectLst/>
                        </a:rPr>
                        <a:t>Affirmations</a:t>
                      </a:r>
                      <a:endParaRPr lang="en-US" sz="1100" dirty="0">
                        <a:effectLst/>
                      </a:endParaRPr>
                    </a:p>
                    <a:p>
                      <a:pPr marL="0" marR="0" algn="ctr">
                        <a:spcBef>
                          <a:spcPts val="0"/>
                        </a:spcBef>
                        <a:spcAft>
                          <a:spcPts val="0"/>
                        </a:spcAft>
                      </a:pPr>
                      <a:r>
                        <a:rPr lang="en-US" sz="1200" u="none" strike="noStrike" dirty="0">
                          <a:effectLst/>
                        </a:rPr>
                        <a:t> </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r>
              <a:tr h="1180261">
                <a:tc>
                  <a:txBody>
                    <a:bodyPr/>
                    <a:lstStyle/>
                    <a:p>
                      <a:pPr marL="0" marR="0">
                        <a:spcBef>
                          <a:spcPts val="0"/>
                        </a:spcBef>
                        <a:spcAft>
                          <a:spcPts val="0"/>
                        </a:spcAft>
                      </a:pPr>
                      <a:r>
                        <a:rPr lang="en-US" sz="1200" dirty="0">
                          <a:effectLst/>
                        </a:rPr>
                        <a:t>Cover Page – not counted in four page limit of pre-proposal Narrative / Budget information</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Template provided</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Symbol" panose="05050102010706020507" pitchFamily="18" charset="2"/>
                        <a:buChar char=""/>
                      </a:pPr>
                      <a:r>
                        <a:rPr lang="en-US" sz="1200" dirty="0">
                          <a:effectLst/>
                        </a:rPr>
                        <a:t>Institutional endorsements on cost sharing and other commitments</a:t>
                      </a:r>
                      <a:endParaRPr lang="en-US" sz="1100" dirty="0">
                        <a:effectLst/>
                      </a:endParaRPr>
                    </a:p>
                    <a:p>
                      <a:pPr marL="342900" marR="0" lvl="0" indent="-342900">
                        <a:spcBef>
                          <a:spcPts val="0"/>
                        </a:spcBef>
                        <a:spcAft>
                          <a:spcPts val="0"/>
                        </a:spcAft>
                        <a:buFont typeface="Symbol" panose="05050102010706020507" pitchFamily="18" charset="2"/>
                        <a:buChar char=""/>
                      </a:pPr>
                      <a:r>
                        <a:rPr lang="en-US" sz="1200" dirty="0">
                          <a:effectLst/>
                        </a:rPr>
                        <a:t>Information related to status of DOE Program Office cost sharing</a:t>
                      </a:r>
                      <a:endParaRPr lang="en-US" sz="1100" dirty="0">
                        <a:effectLst/>
                      </a:endParaRPr>
                    </a:p>
                    <a:p>
                      <a:pPr marL="457200" marR="0">
                        <a:spcBef>
                          <a:spcPts val="0"/>
                        </a:spcBef>
                        <a:spcAft>
                          <a:spcPts val="0"/>
                        </a:spcAft>
                      </a:pPr>
                      <a:r>
                        <a:rPr lang="en-US" sz="1200" dirty="0">
                          <a:effectLst/>
                        </a:rPr>
                        <a:t> </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r>
              <a:tr h="944209">
                <a:tc>
                  <a:txBody>
                    <a:bodyPr/>
                    <a:lstStyle/>
                    <a:p>
                      <a:pPr marL="0" marR="0">
                        <a:spcBef>
                          <a:spcPts val="0"/>
                        </a:spcBef>
                        <a:spcAft>
                          <a:spcPts val="0"/>
                        </a:spcAft>
                      </a:pPr>
                      <a:r>
                        <a:rPr lang="en-US" sz="1200" dirty="0">
                          <a:effectLst/>
                        </a:rPr>
                        <a:t>Three Page Narrative</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Open format; refer to Observations on Merit Review Criteria for recommendations</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 </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r>
              <a:tr h="708157">
                <a:tc>
                  <a:txBody>
                    <a:bodyPr/>
                    <a:lstStyle/>
                    <a:p>
                      <a:pPr marL="0" marR="0">
                        <a:spcBef>
                          <a:spcPts val="0"/>
                        </a:spcBef>
                        <a:spcAft>
                          <a:spcPts val="0"/>
                        </a:spcAft>
                      </a:pPr>
                      <a:r>
                        <a:rPr lang="en-US" sz="1200" dirty="0">
                          <a:effectLst/>
                        </a:rPr>
                        <a:t>Fourth Page – Budget Information</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Template provided</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Symbol" panose="05050102010706020507" pitchFamily="18" charset="2"/>
                        <a:buChar char=""/>
                      </a:pPr>
                      <a:r>
                        <a:rPr lang="en-US" sz="1200" dirty="0">
                          <a:effectLst/>
                        </a:rPr>
                        <a:t>Amount of cost sharing proposed by institutions supporting the pre-proposal application</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r>
              <a:tr h="708157">
                <a:tc>
                  <a:txBody>
                    <a:bodyPr/>
                    <a:lstStyle/>
                    <a:p>
                      <a:pPr marL="0" marR="0">
                        <a:spcBef>
                          <a:spcPts val="0"/>
                        </a:spcBef>
                        <a:spcAft>
                          <a:spcPts val="0"/>
                        </a:spcAft>
                      </a:pPr>
                      <a:r>
                        <a:rPr lang="en-US" sz="1200" dirty="0">
                          <a:effectLst/>
                        </a:rPr>
                        <a:t>Roster of Investigators – not counted in four page limit of pre-proposal</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Template provided</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L="457200" marR="0">
                        <a:spcBef>
                          <a:spcPts val="0"/>
                        </a:spcBef>
                        <a:spcAft>
                          <a:spcPts val="0"/>
                        </a:spcAft>
                      </a:pPr>
                      <a:r>
                        <a:rPr lang="en-US" sz="1200" dirty="0">
                          <a:effectLst/>
                        </a:rPr>
                        <a:t> </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r>
              <a:tr h="944209">
                <a:tc>
                  <a:txBody>
                    <a:bodyPr/>
                    <a:lstStyle/>
                    <a:p>
                      <a:pPr marL="0" marR="0">
                        <a:spcBef>
                          <a:spcPts val="0"/>
                        </a:spcBef>
                        <a:spcAft>
                          <a:spcPts val="0"/>
                        </a:spcAft>
                      </a:pPr>
                      <a:r>
                        <a:rPr lang="en-US" sz="1200" dirty="0">
                          <a:effectLst/>
                        </a:rPr>
                        <a:t>Comments on DOE Program Office interest in proposed research</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Open format; copies of communications from DOE Program Officer if available</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L="457200" marR="0">
                        <a:spcBef>
                          <a:spcPts val="0"/>
                        </a:spcBef>
                        <a:spcAft>
                          <a:spcPts val="0"/>
                        </a:spcAft>
                      </a:pPr>
                      <a:r>
                        <a:rPr lang="en-US" sz="1200" dirty="0">
                          <a:effectLst/>
                        </a:rPr>
                        <a:t> </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2752725" y="1989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3787987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07816" y="176644"/>
          <a:ext cx="11201402" cy="6535883"/>
        </p:xfrm>
        <a:graphic>
          <a:graphicData uri="http://schemas.openxmlformats.org/drawingml/2006/table">
            <a:tbl>
              <a:tblPr>
                <a:tableStyleId>{5C22544A-7EE6-4342-B048-85BDC9FD1C3A}</a:tableStyleId>
              </a:tblPr>
              <a:tblGrid>
                <a:gridCol w="2076165"/>
                <a:gridCol w="632736"/>
                <a:gridCol w="741487"/>
                <a:gridCol w="632736"/>
                <a:gridCol w="316367"/>
                <a:gridCol w="632736"/>
                <a:gridCol w="771147"/>
                <a:gridCol w="632736"/>
                <a:gridCol w="276822"/>
                <a:gridCol w="632736"/>
                <a:gridCol w="889785"/>
                <a:gridCol w="632736"/>
                <a:gridCol w="247162"/>
                <a:gridCol w="1028196"/>
                <a:gridCol w="1057855"/>
              </a:tblGrid>
              <a:tr h="579655">
                <a:tc gridSpan="15">
                  <a:txBody>
                    <a:bodyPr/>
                    <a:lstStyle/>
                    <a:p>
                      <a:pPr algn="ctr" fontAlgn="b"/>
                      <a:r>
                        <a:rPr lang="en-US" sz="1800" u="none" strike="noStrike" dirty="0">
                          <a:effectLst/>
                        </a:rPr>
                        <a:t>Estimated Costs for Three Year Program - Use Fully Burdened Costs in Each Entry</a:t>
                      </a:r>
                      <a:endParaRPr lang="en-US" sz="1800" b="0" i="0" u="none" strike="noStrike" dirty="0">
                        <a:solidFill>
                          <a:srgbClr val="000000"/>
                        </a:solidFill>
                        <a:effectLst/>
                        <a:latin typeface="Calibri" panose="020F0502020204030204" pitchFamily="34" charset="0"/>
                      </a:endParaRPr>
                    </a:p>
                  </a:txBody>
                  <a:tcPr marL="7281" marR="7281" marT="7281"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8738">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r>
              <a:tr h="710897">
                <a:tc gridSpan="6">
                  <a:txBody>
                    <a:bodyPr/>
                    <a:lstStyle/>
                    <a:p>
                      <a:pPr algn="ctr" fontAlgn="b"/>
                      <a:r>
                        <a:rPr lang="en-US" sz="1500" u="none" strike="noStrike" dirty="0">
                          <a:effectLst/>
                        </a:rPr>
                        <a:t>    Do not enter data in yellow filled boxes - calculations done automatically</a:t>
                      </a:r>
                      <a:endParaRPr lang="en-US" sz="1500" b="0" i="0" u="none" strike="noStrike" dirty="0">
                        <a:solidFill>
                          <a:srgbClr val="FF0000"/>
                        </a:solidFill>
                        <a:effectLst/>
                        <a:latin typeface="Calibri" panose="020F0502020204030204" pitchFamily="34" charset="0"/>
                      </a:endParaRPr>
                    </a:p>
                  </a:txBody>
                  <a:tcPr marL="7281" marR="7281" marT="7281"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gridSpan="2">
                  <a:txBody>
                    <a:bodyPr/>
                    <a:lstStyle/>
                    <a:p>
                      <a:pPr algn="l" fontAlgn="b"/>
                      <a:r>
                        <a:rPr lang="en-US" sz="800" u="none" strike="noStrike" dirty="0">
                          <a:effectLst/>
                        </a:rPr>
                        <a:t>Principal Investigator:</a:t>
                      </a:r>
                      <a:endParaRPr lang="en-US" sz="800" b="0" i="0" u="none" strike="noStrike" dirty="0">
                        <a:solidFill>
                          <a:srgbClr val="000000"/>
                        </a:solidFill>
                        <a:effectLst/>
                        <a:latin typeface="Calibri" panose="020F0502020204030204" pitchFamily="34" charset="0"/>
                      </a:endParaRPr>
                    </a:p>
                  </a:txBody>
                  <a:tcPr marL="7281" marR="7281" marT="7281" marB="0" anchor="b"/>
                </a:tc>
                <a:tc hMerge="1">
                  <a:txBody>
                    <a:bodyPr/>
                    <a:lstStyle/>
                    <a:p>
                      <a:endParaRPr lang="en-US"/>
                    </a:p>
                  </a:txBody>
                  <a:tcPr/>
                </a:tc>
                <a:tc gridSpan="4">
                  <a:txBody>
                    <a:bodyPr/>
                    <a:lstStyle/>
                    <a:p>
                      <a:pPr algn="ctr" fontAlgn="b"/>
                      <a:r>
                        <a:rPr lang="en-US" sz="800" u="none" strike="noStrike" dirty="0">
                          <a:effectLst/>
                        </a:rPr>
                        <a:t>Enter PI Name Here</a:t>
                      </a:r>
                      <a:endParaRPr lang="en-US" sz="800" b="0" i="0" u="none" strike="noStrike" dirty="0">
                        <a:solidFill>
                          <a:srgbClr val="000000"/>
                        </a:solidFill>
                        <a:effectLst/>
                        <a:latin typeface="Calibri" panose="020F0502020204030204" pitchFamily="34" charset="0"/>
                      </a:endParaRPr>
                    </a:p>
                  </a:txBody>
                  <a:tcPr marL="7281" marR="7281" marT="7281" marB="0" anchor="b"/>
                </a:tc>
                <a:tc hMerge="1">
                  <a:txBody>
                    <a:bodyPr/>
                    <a:lstStyle/>
                    <a:p>
                      <a:endParaRPr lang="en-US"/>
                    </a:p>
                  </a:txBody>
                  <a:tcPr/>
                </a:tc>
                <a:tc hMerge="1">
                  <a:txBody>
                    <a:bodyPr/>
                    <a:lstStyle/>
                    <a:p>
                      <a:endParaRPr lang="en-US"/>
                    </a:p>
                  </a:txBody>
                  <a:tcPr/>
                </a:tc>
                <a:tc hMerge="1">
                  <a:txBody>
                    <a:bodyPr/>
                    <a:lstStyle/>
                    <a:p>
                      <a:endParaRPr lang="en-US"/>
                    </a:p>
                  </a:txBody>
                  <a:tcPr/>
                </a:tc>
              </a:tr>
              <a:tr h="218738">
                <a:tc>
                  <a:txBody>
                    <a:bodyPr/>
                    <a:lstStyle/>
                    <a:p>
                      <a:pPr algn="l" fontAlgn="b"/>
                      <a:endParaRPr lang="en-US" sz="800" b="0" i="0" u="none" strike="noStrike" dirty="0">
                        <a:solidFill>
                          <a:srgbClr val="FF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r>
              <a:tr h="218738">
                <a:tc>
                  <a:txBody>
                    <a:bodyPr/>
                    <a:lstStyle/>
                    <a:p>
                      <a:pPr algn="l" fontAlgn="b"/>
                      <a:endParaRPr lang="en-US" sz="800" b="0" i="0" u="none" strike="noStrike" dirty="0">
                        <a:solidFill>
                          <a:srgbClr val="FF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r>
              <a:tr h="273423">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gridSpan="3">
                  <a:txBody>
                    <a:bodyPr/>
                    <a:lstStyle/>
                    <a:p>
                      <a:pPr algn="ctr" fontAlgn="b"/>
                      <a:r>
                        <a:rPr lang="en-US" sz="1100" u="none" strike="noStrike" dirty="0">
                          <a:effectLst/>
                        </a:rPr>
                        <a:t>Year 1</a:t>
                      </a:r>
                      <a:endParaRPr lang="en-US" sz="1100" b="0" i="0" u="none" strike="noStrike" dirty="0">
                        <a:solidFill>
                          <a:srgbClr val="000000"/>
                        </a:solidFill>
                        <a:effectLst/>
                        <a:latin typeface="Calibri" panose="020F0502020204030204" pitchFamily="34" charset="0"/>
                      </a:endParaRPr>
                    </a:p>
                  </a:txBody>
                  <a:tcPr marL="7281" marR="7281" marT="7281" marB="0" anchor="b"/>
                </a:tc>
                <a:tc hMerge="1">
                  <a:txBody>
                    <a:bodyPr/>
                    <a:lstStyle/>
                    <a:p>
                      <a:endParaRPr lang="en-US"/>
                    </a:p>
                  </a:txBody>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gridSpan="3">
                  <a:txBody>
                    <a:bodyPr/>
                    <a:lstStyle/>
                    <a:p>
                      <a:pPr algn="ctr" fontAlgn="b"/>
                      <a:r>
                        <a:rPr lang="en-US" sz="1100" u="none" strike="noStrike" dirty="0">
                          <a:effectLst/>
                        </a:rPr>
                        <a:t>Year 2</a:t>
                      </a:r>
                      <a:endParaRPr lang="en-US" sz="1100" b="0" i="0" u="none" strike="noStrike" dirty="0">
                        <a:solidFill>
                          <a:srgbClr val="000000"/>
                        </a:solidFill>
                        <a:effectLst/>
                        <a:latin typeface="Calibri" panose="020F0502020204030204" pitchFamily="34" charset="0"/>
                      </a:endParaRPr>
                    </a:p>
                  </a:txBody>
                  <a:tcPr marL="7281" marR="7281" marT="7281" marB="0" anchor="b"/>
                </a:tc>
                <a:tc hMerge="1">
                  <a:txBody>
                    <a:bodyPr/>
                    <a:lstStyle/>
                    <a:p>
                      <a:endParaRPr lang="en-US"/>
                    </a:p>
                  </a:txBody>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gridSpan="3">
                  <a:txBody>
                    <a:bodyPr/>
                    <a:lstStyle/>
                    <a:p>
                      <a:pPr algn="ctr" fontAlgn="b"/>
                      <a:r>
                        <a:rPr lang="en-US" sz="1100" u="none" strike="noStrike" dirty="0">
                          <a:effectLst/>
                        </a:rPr>
                        <a:t>Year 3</a:t>
                      </a:r>
                      <a:endParaRPr lang="en-US" sz="1100" b="0" i="0" u="none" strike="noStrike" dirty="0">
                        <a:solidFill>
                          <a:srgbClr val="000000"/>
                        </a:solidFill>
                        <a:effectLst/>
                        <a:latin typeface="Calibri" panose="020F0502020204030204" pitchFamily="34" charset="0"/>
                      </a:endParaRPr>
                    </a:p>
                  </a:txBody>
                  <a:tcPr marL="7281" marR="7281" marT="7281" marB="0" anchor="b"/>
                </a:tc>
                <a:tc hMerge="1">
                  <a:txBody>
                    <a:bodyPr/>
                    <a:lstStyle/>
                    <a:p>
                      <a:endParaRPr lang="en-US"/>
                    </a:p>
                  </a:txBody>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r>
              <a:tr h="273423">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sng" strike="noStrike" dirty="0">
                          <a:effectLst/>
                        </a:rPr>
                        <a:t>Number</a:t>
                      </a:r>
                      <a:endParaRPr lang="en-US" sz="800" b="0" i="0" u="sng"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sng" strike="noStrike" dirty="0">
                          <a:effectLst/>
                        </a:rPr>
                        <a:t>Cost</a:t>
                      </a:r>
                      <a:endParaRPr lang="en-US" sz="800" b="0" i="0" u="sng"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sng" strike="noStrike" dirty="0">
                          <a:effectLst/>
                        </a:rPr>
                        <a:t>FTE *</a:t>
                      </a:r>
                      <a:endParaRPr lang="en-US" sz="800" b="0" i="0" u="sng"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sng"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sng" strike="noStrike" dirty="0">
                          <a:effectLst/>
                        </a:rPr>
                        <a:t>Number</a:t>
                      </a:r>
                      <a:endParaRPr lang="en-US" sz="800" b="0" i="0" u="sng"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sng" strike="noStrike" dirty="0">
                          <a:effectLst/>
                        </a:rPr>
                        <a:t>Cost</a:t>
                      </a:r>
                      <a:endParaRPr lang="en-US" sz="800" b="0" i="0" u="sng"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sng" strike="noStrike" dirty="0">
                          <a:effectLst/>
                        </a:rPr>
                        <a:t>FTE *</a:t>
                      </a:r>
                      <a:endParaRPr lang="en-US" sz="800" b="0" i="0" u="sng"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sng"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sng" strike="noStrike" dirty="0">
                          <a:effectLst/>
                        </a:rPr>
                        <a:t>Number</a:t>
                      </a:r>
                      <a:endParaRPr lang="en-US" sz="800" b="0" i="0" u="sng"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sng" strike="noStrike" dirty="0">
                          <a:effectLst/>
                        </a:rPr>
                        <a:t>Cost</a:t>
                      </a:r>
                      <a:endParaRPr lang="en-US" sz="800" b="0" i="0" u="sng"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sng" strike="noStrike" dirty="0">
                          <a:effectLst/>
                        </a:rPr>
                        <a:t>FTE *</a:t>
                      </a:r>
                      <a:endParaRPr lang="en-US" sz="800" b="0" i="0" u="sng"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sng"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1100" u="sng" strike="noStrike" dirty="0">
                          <a:effectLst/>
                        </a:rPr>
                        <a:t>Total Cost</a:t>
                      </a:r>
                      <a:endParaRPr lang="en-US" sz="1100" b="0" i="0" u="sng"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1100" u="sng" strike="noStrike" dirty="0">
                          <a:effectLst/>
                        </a:rPr>
                        <a:t>Cost Sharing</a:t>
                      </a:r>
                      <a:endParaRPr lang="en-US" sz="1100" b="0" i="0" u="sng" strike="noStrike" dirty="0">
                        <a:solidFill>
                          <a:srgbClr val="000000"/>
                        </a:solidFill>
                        <a:effectLst/>
                        <a:latin typeface="Calibri" panose="020F0502020204030204" pitchFamily="34" charset="0"/>
                      </a:endParaRPr>
                    </a:p>
                  </a:txBody>
                  <a:tcPr marL="7281" marR="7281" marT="7281" marB="0" anchor="b"/>
                </a:tc>
              </a:tr>
              <a:tr h="395915">
                <a:tc>
                  <a:txBody>
                    <a:bodyPr/>
                    <a:lstStyle/>
                    <a:p>
                      <a:pPr algn="r" fontAlgn="b"/>
                      <a:r>
                        <a:rPr lang="en-US" sz="800" u="none" strike="noStrike" dirty="0">
                          <a:effectLst/>
                        </a:rPr>
                        <a:t>Faculty Personnel</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1</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1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1</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1</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1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1</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1</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1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1</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3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1 </a:t>
                      </a:r>
                      <a:endParaRPr lang="en-US" sz="800" b="0" i="0" u="none" strike="noStrike" dirty="0">
                        <a:solidFill>
                          <a:srgbClr val="000000"/>
                        </a:solidFill>
                        <a:effectLst/>
                        <a:latin typeface="Calibri" panose="020F0502020204030204" pitchFamily="34" charset="0"/>
                      </a:endParaRPr>
                    </a:p>
                  </a:txBody>
                  <a:tcPr marL="7281" marR="7281" marT="7281" marB="0" anchor="b"/>
                </a:tc>
              </a:tr>
              <a:tr h="395915">
                <a:tc>
                  <a:txBody>
                    <a:bodyPr/>
                    <a:lstStyle/>
                    <a:p>
                      <a:pPr algn="r" fontAlgn="b"/>
                      <a:r>
                        <a:rPr lang="en-US" sz="800" u="none" strike="noStrike" dirty="0">
                          <a:effectLst/>
                        </a:rPr>
                        <a:t>Postdoctoral / Research Assoc.</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1</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1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1</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1</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1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1</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1</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1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1</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3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1 </a:t>
                      </a:r>
                      <a:endParaRPr lang="en-US" sz="800" b="0" i="0" u="none" strike="noStrike" dirty="0">
                        <a:solidFill>
                          <a:srgbClr val="000000"/>
                        </a:solidFill>
                        <a:effectLst/>
                        <a:latin typeface="Calibri" panose="020F0502020204030204" pitchFamily="34" charset="0"/>
                      </a:endParaRPr>
                    </a:p>
                  </a:txBody>
                  <a:tcPr marL="7281" marR="7281" marT="7281" marB="0" anchor="b"/>
                </a:tc>
              </a:tr>
              <a:tr h="395915">
                <a:tc>
                  <a:txBody>
                    <a:bodyPr/>
                    <a:lstStyle/>
                    <a:p>
                      <a:pPr algn="r" fontAlgn="b"/>
                      <a:r>
                        <a:rPr lang="en-US" sz="800" u="none" strike="noStrike" dirty="0">
                          <a:effectLst/>
                        </a:rPr>
                        <a:t>Graduate Students</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1</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1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1</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1</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1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1</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1</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1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1</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3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1 </a:t>
                      </a:r>
                      <a:endParaRPr lang="en-US" sz="800" b="0" i="0" u="none" strike="noStrike" dirty="0">
                        <a:solidFill>
                          <a:srgbClr val="000000"/>
                        </a:solidFill>
                        <a:effectLst/>
                        <a:latin typeface="Calibri" panose="020F0502020204030204" pitchFamily="34" charset="0"/>
                      </a:endParaRPr>
                    </a:p>
                  </a:txBody>
                  <a:tcPr marL="7281" marR="7281" marT="7281" marB="0" anchor="b"/>
                </a:tc>
              </a:tr>
              <a:tr h="395915">
                <a:tc>
                  <a:txBody>
                    <a:bodyPr/>
                    <a:lstStyle/>
                    <a:p>
                      <a:pPr algn="ctr" fontAlgn="b"/>
                      <a:r>
                        <a:rPr lang="en-US" sz="800" u="sng" strike="noStrike" dirty="0">
                          <a:effectLst/>
                        </a:rPr>
                        <a:t>Sub Total</a:t>
                      </a:r>
                      <a:endParaRPr lang="en-US" sz="800" b="0" i="0" u="sng"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3</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                3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3</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3</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                 3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3</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3</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                     3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3</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9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1 </a:t>
                      </a:r>
                      <a:endParaRPr lang="en-US" sz="800" b="0" i="0" u="none" strike="noStrike" dirty="0">
                        <a:solidFill>
                          <a:srgbClr val="000000"/>
                        </a:solidFill>
                        <a:effectLst/>
                        <a:latin typeface="Calibri" panose="020F0502020204030204" pitchFamily="34" charset="0"/>
                      </a:endParaRPr>
                    </a:p>
                  </a:txBody>
                  <a:tcPr marL="7281" marR="7281" marT="7281" marB="0" anchor="b"/>
                </a:tc>
              </a:tr>
              <a:tr h="218738">
                <a:tc>
                  <a:txBody>
                    <a:bodyPr/>
                    <a:lstStyle/>
                    <a:p>
                      <a:pPr algn="ctr" fontAlgn="b"/>
                      <a:endParaRPr lang="en-US" sz="800" b="0" i="0" u="sng"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7281" marR="7281" marT="7281" marB="0" anchor="b"/>
                </a:tc>
              </a:tr>
              <a:tr h="395915">
                <a:tc>
                  <a:txBody>
                    <a:bodyPr/>
                    <a:lstStyle/>
                    <a:p>
                      <a:pPr algn="r" fontAlgn="b"/>
                      <a:r>
                        <a:rPr lang="en-US" sz="800" u="none" strike="noStrike" dirty="0">
                          <a:effectLst/>
                        </a:rPr>
                        <a:t>Current Expense Items</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1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1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1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3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1 </a:t>
                      </a:r>
                      <a:endParaRPr lang="en-US" sz="800" b="0" i="0" u="none" strike="noStrike" dirty="0">
                        <a:solidFill>
                          <a:srgbClr val="000000"/>
                        </a:solidFill>
                        <a:effectLst/>
                        <a:latin typeface="Calibri" panose="020F0502020204030204" pitchFamily="34" charset="0"/>
                      </a:endParaRPr>
                    </a:p>
                  </a:txBody>
                  <a:tcPr marL="7281" marR="7281" marT="7281" marB="0" anchor="b"/>
                </a:tc>
              </a:tr>
              <a:tr h="395915">
                <a:tc>
                  <a:txBody>
                    <a:bodyPr/>
                    <a:lstStyle/>
                    <a:p>
                      <a:pPr algn="r" fontAlgn="b"/>
                      <a:r>
                        <a:rPr lang="en-US" sz="800" u="none" strike="noStrike" dirty="0">
                          <a:effectLst/>
                        </a:rPr>
                        <a:t>Equipment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1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0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0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1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1 </a:t>
                      </a:r>
                      <a:endParaRPr lang="en-US" sz="800" b="0" i="0" u="none" strike="noStrike" dirty="0">
                        <a:solidFill>
                          <a:srgbClr val="000000"/>
                        </a:solidFill>
                        <a:effectLst/>
                        <a:latin typeface="Calibri" panose="020F0502020204030204" pitchFamily="34" charset="0"/>
                      </a:endParaRPr>
                    </a:p>
                  </a:txBody>
                  <a:tcPr marL="7281" marR="7281" marT="7281" marB="0" anchor="b"/>
                </a:tc>
              </a:tr>
              <a:tr h="395915">
                <a:tc>
                  <a:txBody>
                    <a:bodyPr/>
                    <a:lstStyle/>
                    <a:p>
                      <a:pPr algn="r" fontAlgn="b"/>
                      <a:r>
                        <a:rPr lang="en-US" sz="800" u="none" strike="noStrike" dirty="0">
                          <a:effectLst/>
                        </a:rPr>
                        <a:t>Travel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1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1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1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3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1 </a:t>
                      </a:r>
                      <a:endParaRPr lang="en-US" sz="800" b="0" i="0" u="none" strike="noStrike" dirty="0">
                        <a:solidFill>
                          <a:srgbClr val="000000"/>
                        </a:solidFill>
                        <a:effectLst/>
                        <a:latin typeface="Calibri" panose="020F0502020204030204" pitchFamily="34" charset="0"/>
                      </a:endParaRPr>
                    </a:p>
                  </a:txBody>
                  <a:tcPr marL="7281" marR="7281" marT="7281" marB="0" anchor="b"/>
                </a:tc>
              </a:tr>
              <a:tr h="395915">
                <a:tc>
                  <a:txBody>
                    <a:bodyPr/>
                    <a:lstStyle/>
                    <a:p>
                      <a:pPr algn="r" fontAlgn="b"/>
                      <a:r>
                        <a:rPr lang="en-US" sz="800" u="none" strike="noStrike" dirty="0">
                          <a:effectLst/>
                        </a:rPr>
                        <a:t>Other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1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1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1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3 </a:t>
                      </a:r>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800" u="none" strike="noStrike" dirty="0">
                          <a:effectLst/>
                        </a:rPr>
                        <a:t> $                           1 </a:t>
                      </a:r>
                      <a:endParaRPr lang="en-US" sz="800" b="0" i="0" u="none" strike="noStrike" dirty="0">
                        <a:solidFill>
                          <a:srgbClr val="000000"/>
                        </a:solidFill>
                        <a:effectLst/>
                        <a:latin typeface="Calibri" panose="020F0502020204030204" pitchFamily="34" charset="0"/>
                      </a:endParaRPr>
                    </a:p>
                  </a:txBody>
                  <a:tcPr marL="7281" marR="7281" marT="7281" marB="0" anchor="b"/>
                </a:tc>
              </a:tr>
              <a:tr h="437475">
                <a:tc>
                  <a:txBody>
                    <a:bodyPr/>
                    <a:lstStyle/>
                    <a:p>
                      <a:pPr algn="ctr" fontAlgn="b"/>
                      <a:r>
                        <a:rPr lang="en-US" sz="900" u="sng" strike="noStrike" dirty="0">
                          <a:effectLst/>
                        </a:rPr>
                        <a:t>Total</a:t>
                      </a:r>
                      <a:endParaRPr lang="en-US" sz="900" b="0" i="0" u="sng"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900" u="none" strike="noStrike" dirty="0">
                          <a:effectLst/>
                        </a:rPr>
                        <a:t> $           7 </a:t>
                      </a:r>
                      <a:endParaRPr lang="en-US" sz="9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900" u="none" strike="noStrike" dirty="0">
                          <a:effectLst/>
                        </a:rPr>
                        <a:t> $            6 </a:t>
                      </a:r>
                      <a:endParaRPr lang="en-US" sz="9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900" u="none" strike="noStrike" dirty="0">
                          <a:effectLst/>
                        </a:rPr>
                        <a:t> $               6 </a:t>
                      </a:r>
                      <a:endParaRPr lang="en-US" sz="9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900" u="none" strike="noStrike" dirty="0">
                          <a:effectLst/>
                        </a:rPr>
                        <a:t> $                19 </a:t>
                      </a:r>
                      <a:endParaRPr lang="en-US" sz="9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r>
                        <a:rPr lang="en-US" sz="900" u="none" strike="noStrike" dirty="0">
                          <a:effectLst/>
                        </a:rPr>
                        <a:t> $                   8 </a:t>
                      </a:r>
                      <a:endParaRPr lang="en-US" sz="900" b="0" i="0" u="none" strike="noStrike" dirty="0">
                        <a:solidFill>
                          <a:srgbClr val="000000"/>
                        </a:solidFill>
                        <a:effectLst/>
                        <a:latin typeface="Calibri" panose="020F0502020204030204" pitchFamily="34" charset="0"/>
                      </a:endParaRPr>
                    </a:p>
                  </a:txBody>
                  <a:tcPr marL="7281" marR="7281" marT="7281" marB="0" anchor="b"/>
                </a:tc>
              </a:tr>
              <a:tr h="218738">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281" marR="7281" marT="7281" marB="0" anchor="b"/>
                </a:tc>
              </a:tr>
            </a:tbl>
          </a:graphicData>
        </a:graphic>
      </p:graphicFrame>
    </p:spTree>
    <p:extLst>
      <p:ext uri="{BB962C8B-B14F-4D97-AF65-F5344CB8AC3E}">
        <p14:creationId xmlns:p14="http://schemas.microsoft.com/office/powerpoint/2010/main" val="671752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97426" y="862446"/>
          <a:ext cx="11762513" cy="4447313"/>
        </p:xfrm>
        <a:graphic>
          <a:graphicData uri="http://schemas.openxmlformats.org/drawingml/2006/table">
            <a:tbl>
              <a:tblPr>
                <a:tableStyleId>{5C22544A-7EE6-4342-B048-85BDC9FD1C3A}</a:tableStyleId>
              </a:tblPr>
              <a:tblGrid>
                <a:gridCol w="2182592"/>
                <a:gridCol w="663066"/>
                <a:gridCol w="777030"/>
                <a:gridCol w="663066"/>
                <a:gridCol w="331533"/>
                <a:gridCol w="663066"/>
                <a:gridCol w="815019"/>
                <a:gridCol w="663066"/>
                <a:gridCol w="290091"/>
                <a:gridCol w="663066"/>
                <a:gridCol w="939343"/>
                <a:gridCol w="663066"/>
                <a:gridCol w="262463"/>
                <a:gridCol w="1077482"/>
                <a:gridCol w="1108564"/>
              </a:tblGrid>
              <a:tr h="291627">
                <a:tc>
                  <a:txBody>
                    <a:bodyPr/>
                    <a:lstStyle/>
                    <a:p>
                      <a:pPr algn="ctr" fontAlgn="b"/>
                      <a:r>
                        <a:rPr lang="en-US" sz="1100" u="sng" strike="noStrike" dirty="0">
                          <a:effectLst/>
                        </a:rPr>
                        <a:t>Legend</a:t>
                      </a:r>
                      <a:endParaRPr lang="en-US" sz="1100" b="0" i="0" u="sng" strike="noStrike" dirty="0">
                        <a:solidFill>
                          <a:srgbClr val="000000"/>
                        </a:solidFill>
                        <a:effectLst/>
                        <a:latin typeface="Calibri" panose="020F0502020204030204" pitchFamily="34" charset="0"/>
                      </a:endParaRPr>
                    </a:p>
                  </a:txBody>
                  <a:tcPr marL="9268" marR="9268" marT="9268"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r>
              <a:tr h="291627">
                <a:tc>
                  <a:txBody>
                    <a:bodyPr/>
                    <a:lstStyle/>
                    <a:p>
                      <a:pPr algn="r" fontAlgn="b"/>
                      <a:r>
                        <a:rPr lang="en-US" sz="1100" u="none" strike="noStrike" dirty="0">
                          <a:effectLst/>
                        </a:rPr>
                        <a:t>*</a:t>
                      </a:r>
                      <a:endParaRPr lang="en-US" sz="1100" b="0" i="0" u="none" strike="noStrike" dirty="0">
                        <a:solidFill>
                          <a:srgbClr val="000000"/>
                        </a:solidFill>
                        <a:effectLst/>
                        <a:latin typeface="Calibri" panose="020F0502020204030204" pitchFamily="34" charset="0"/>
                      </a:endParaRPr>
                    </a:p>
                  </a:txBody>
                  <a:tcPr marL="9268" marR="9268" marT="9268" marB="0" anchor="b"/>
                </a:tc>
                <a:tc gridSpan="10">
                  <a:txBody>
                    <a:bodyPr/>
                    <a:lstStyle/>
                    <a:p>
                      <a:pPr algn="l" fontAlgn="b"/>
                      <a:r>
                        <a:rPr lang="en-US" sz="1100" u="none" strike="noStrike" dirty="0">
                          <a:effectLst/>
                        </a:rPr>
                        <a:t>For faculty members, 1 FTE = 12 months of effort.  This entry is the sum total for all team members.</a:t>
                      </a:r>
                      <a:endParaRPr lang="en-US" sz="1100" b="0" i="0" u="none" strike="noStrike" dirty="0">
                        <a:solidFill>
                          <a:srgbClr val="000000"/>
                        </a:solidFill>
                        <a:effectLst/>
                        <a:latin typeface="Calibri" panose="020F0502020204030204" pitchFamily="34" charset="0"/>
                      </a:endParaRPr>
                    </a:p>
                  </a:txBody>
                  <a:tcPr marL="9268" marR="9268" marT="9268"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r>
              <a:tr h="291627">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gridSpan="13">
                  <a:txBody>
                    <a:bodyPr/>
                    <a:lstStyle/>
                    <a:p>
                      <a:pPr algn="l" fontAlgn="b"/>
                      <a:r>
                        <a:rPr lang="en-US" sz="1100" u="none" strike="noStrike" dirty="0">
                          <a:effectLst/>
                        </a:rPr>
                        <a:t>For postdoctoral and research associate personnel, 1 FTE = 12 months of effort.  This entry is the sum total for all team members.</a:t>
                      </a:r>
                      <a:endParaRPr lang="en-US" sz="1100" b="0" i="0" u="none" strike="noStrike" dirty="0">
                        <a:solidFill>
                          <a:srgbClr val="000000"/>
                        </a:solidFill>
                        <a:effectLst/>
                        <a:latin typeface="Calibri" panose="020F0502020204030204" pitchFamily="34" charset="0"/>
                      </a:endParaRPr>
                    </a:p>
                  </a:txBody>
                  <a:tcPr marL="9268" marR="9268" marT="9268"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r>
              <a:tr h="291627">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gridSpan="14">
                  <a:txBody>
                    <a:bodyPr/>
                    <a:lstStyle/>
                    <a:p>
                      <a:pPr algn="l" fontAlgn="b"/>
                      <a:r>
                        <a:rPr lang="en-US" sz="1100" u="none" strike="noStrike" dirty="0">
                          <a:effectLst/>
                        </a:rPr>
                        <a:t>For graduate students, appointment for 20 hours per week = 0.5 FTE on an annual basis.  This entry is the sum total for all team members.</a:t>
                      </a:r>
                      <a:endParaRPr lang="en-US" sz="1100" b="0" i="0" u="none" strike="noStrike" dirty="0">
                        <a:solidFill>
                          <a:srgbClr val="000000"/>
                        </a:solidFill>
                        <a:effectLst/>
                        <a:latin typeface="Calibri" panose="020F0502020204030204" pitchFamily="34" charset="0"/>
                      </a:endParaRPr>
                    </a:p>
                  </a:txBody>
                  <a:tcPr marL="9268" marR="9268" marT="9268"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6209">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r>
              <a:tr h="291627">
                <a:tc>
                  <a:txBody>
                    <a:bodyPr/>
                    <a:lstStyle/>
                    <a:p>
                      <a:pPr algn="r" fontAlgn="b"/>
                      <a:r>
                        <a:rPr lang="en-US" sz="1100" u="none" strike="noStrike" dirty="0">
                          <a:effectLst/>
                        </a:rPr>
                        <a:t>**</a:t>
                      </a:r>
                      <a:endParaRPr lang="en-US" sz="1100" b="0" i="0" u="none" strike="noStrike" dirty="0">
                        <a:solidFill>
                          <a:srgbClr val="000000"/>
                        </a:solidFill>
                        <a:effectLst/>
                        <a:latin typeface="Calibri" panose="020F0502020204030204" pitchFamily="34" charset="0"/>
                      </a:endParaRPr>
                    </a:p>
                  </a:txBody>
                  <a:tcPr marL="9268" marR="9268" marT="9268" marB="0" anchor="b"/>
                </a:tc>
                <a:tc gridSpan="9">
                  <a:txBody>
                    <a:bodyPr/>
                    <a:lstStyle/>
                    <a:p>
                      <a:pPr algn="l" fontAlgn="b"/>
                      <a:r>
                        <a:rPr lang="en-US" sz="1100" u="none" strike="noStrike" dirty="0">
                          <a:effectLst/>
                        </a:rPr>
                        <a:t>Equipment is defined here as items of lasting duration that cost in excess of $5,000</a:t>
                      </a:r>
                      <a:endParaRPr lang="en-US" sz="1100" b="0" i="0" u="none" strike="noStrike" dirty="0">
                        <a:solidFill>
                          <a:srgbClr val="000000"/>
                        </a:solidFill>
                        <a:effectLst/>
                        <a:latin typeface="Calibri" panose="020F0502020204030204" pitchFamily="34" charset="0"/>
                      </a:endParaRPr>
                    </a:p>
                  </a:txBody>
                  <a:tcPr marL="9268" marR="9268" marT="9268"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r>
              <a:tr h="291627">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gridSpan="4">
                  <a:txBody>
                    <a:bodyPr/>
                    <a:lstStyle/>
                    <a:p>
                      <a:pPr algn="l" fontAlgn="b"/>
                      <a:r>
                        <a:rPr lang="en-US" sz="1100" u="none" strike="noStrike" dirty="0">
                          <a:effectLst/>
                        </a:rPr>
                        <a:t>Provide a short justification below</a:t>
                      </a:r>
                      <a:endParaRPr lang="en-US" sz="1100" b="0" i="0" u="none" strike="noStrike" dirty="0">
                        <a:solidFill>
                          <a:srgbClr val="000000"/>
                        </a:solidFill>
                        <a:effectLst/>
                        <a:latin typeface="Calibri" panose="020F0502020204030204" pitchFamily="34" charset="0"/>
                      </a:endParaRPr>
                    </a:p>
                  </a:txBody>
                  <a:tcPr marL="9268" marR="9268" marT="9268"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r>
              <a:tr h="291627">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r>
              <a:tr h="641580">
                <a:tc>
                  <a:txBody>
                    <a:bodyPr/>
                    <a:lstStyle/>
                    <a:p>
                      <a:pPr algn="r" fontAlgn="b"/>
                      <a:r>
                        <a:rPr lang="en-US" sz="1100" u="none" strike="noStrike" dirty="0">
                          <a:effectLst/>
                        </a:rPr>
                        <a:t>***</a:t>
                      </a:r>
                      <a:endParaRPr lang="en-US" sz="1100" b="0" i="0" u="none" strike="noStrike" dirty="0">
                        <a:solidFill>
                          <a:srgbClr val="000000"/>
                        </a:solidFill>
                        <a:effectLst/>
                        <a:latin typeface="Calibri" panose="020F0502020204030204" pitchFamily="34" charset="0"/>
                      </a:endParaRPr>
                    </a:p>
                  </a:txBody>
                  <a:tcPr marL="9268" marR="9268" marT="9268" marB="0" anchor="b"/>
                </a:tc>
                <a:tc gridSpan="14">
                  <a:txBody>
                    <a:bodyPr/>
                    <a:lstStyle/>
                    <a:p>
                      <a:pPr algn="l" fontAlgn="b"/>
                      <a:r>
                        <a:rPr lang="en-US" sz="1100" u="none" strike="noStrike" dirty="0">
                          <a:effectLst/>
                        </a:rPr>
                        <a:t>Provide short justification for travel costs that exceed nominally 2 conference / technical meetings per year per faculty member plus necessary travel related to project discussions and reviews with sponsors.  </a:t>
                      </a:r>
                      <a:endParaRPr lang="en-US" sz="1100" b="0" i="0" u="none" strike="noStrike" dirty="0">
                        <a:solidFill>
                          <a:srgbClr val="000000"/>
                        </a:solidFill>
                        <a:effectLst/>
                        <a:latin typeface="Calibri" panose="020F0502020204030204" pitchFamily="34" charset="0"/>
                      </a:endParaRPr>
                    </a:p>
                  </a:txBody>
                  <a:tcPr marL="9268" marR="9268" marT="9268"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1627">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r>
              <a:tr h="291627">
                <a:tc>
                  <a:txBody>
                    <a:bodyPr/>
                    <a:lstStyle/>
                    <a:p>
                      <a:pPr algn="r" fontAlgn="b"/>
                      <a:r>
                        <a:rPr lang="en-US" sz="1100" u="none" strike="noStrike" dirty="0">
                          <a:effectLst/>
                        </a:rPr>
                        <a:t>****</a:t>
                      </a:r>
                      <a:endParaRPr lang="en-US" sz="1100" b="0" i="0" u="none" strike="noStrike" dirty="0">
                        <a:solidFill>
                          <a:srgbClr val="000000"/>
                        </a:solidFill>
                        <a:effectLst/>
                        <a:latin typeface="Calibri" panose="020F0502020204030204" pitchFamily="34" charset="0"/>
                      </a:endParaRPr>
                    </a:p>
                  </a:txBody>
                  <a:tcPr marL="9268" marR="9268" marT="9268" marB="0" anchor="b"/>
                </a:tc>
                <a:tc gridSpan="14">
                  <a:txBody>
                    <a:bodyPr/>
                    <a:lstStyle/>
                    <a:p>
                      <a:pPr algn="l" fontAlgn="b"/>
                      <a:r>
                        <a:rPr lang="en-US" sz="1100" u="none" strike="noStrike" dirty="0">
                          <a:effectLst/>
                        </a:rPr>
                        <a:t>Provide short justification for substantive "Other" expenses.  List student tuition waivers under cost sharing (Other category, Cell O-16)</a:t>
                      </a:r>
                      <a:endParaRPr lang="en-US" sz="1100" b="0" i="0" u="none" strike="noStrike" dirty="0">
                        <a:solidFill>
                          <a:srgbClr val="000000"/>
                        </a:solidFill>
                        <a:effectLst/>
                        <a:latin typeface="Calibri" panose="020F0502020204030204" pitchFamily="34" charset="0"/>
                      </a:endParaRPr>
                    </a:p>
                  </a:txBody>
                  <a:tcPr marL="9268" marR="9268" marT="9268"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1627">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68" marR="9268" marT="9268" marB="0" anchor="b"/>
                </a:tc>
              </a:tr>
              <a:tr h="291627">
                <a:tc>
                  <a:txBody>
                    <a:bodyPr/>
                    <a:lstStyle/>
                    <a:p>
                      <a:pPr algn="ctr" fontAlgn="b"/>
                      <a:r>
                        <a:rPr lang="en-US" sz="1100" u="sng" strike="noStrike" dirty="0">
                          <a:effectLst/>
                        </a:rPr>
                        <a:t>Justifications</a:t>
                      </a:r>
                      <a:endParaRPr lang="en-US" sz="1100" b="0" i="0" u="sng" strike="noStrike" dirty="0">
                        <a:solidFill>
                          <a:srgbClr val="000000"/>
                        </a:solidFill>
                        <a:effectLst/>
                        <a:latin typeface="Calibri" panose="020F0502020204030204" pitchFamily="34" charset="0"/>
                      </a:endParaRPr>
                    </a:p>
                  </a:txBody>
                  <a:tcPr marL="9268" marR="9268" marT="9268" marB="0" anchor="b"/>
                </a:tc>
                <a:tc rowSpan="2" gridSpan="14">
                  <a:txBody>
                    <a:bodyPr/>
                    <a:lstStyle/>
                    <a:p>
                      <a:pPr algn="ctr" fontAlgn="ctr"/>
                      <a:r>
                        <a:rPr lang="en-US" sz="1100" u="none" strike="noStrike" dirty="0">
                          <a:effectLst/>
                        </a:rPr>
                        <a:t>Enter Justification Comments Below.  Start each comment in a new row.  Number the comments.</a:t>
                      </a:r>
                      <a:endParaRPr lang="en-US" sz="1100" b="0" i="0" u="none" strike="noStrike" dirty="0">
                        <a:solidFill>
                          <a:srgbClr val="000000"/>
                        </a:solidFill>
                        <a:effectLst/>
                        <a:latin typeface="Calibri" panose="020F0502020204030204" pitchFamily="34" charset="0"/>
                      </a:endParaRPr>
                    </a:p>
                  </a:txBody>
                  <a:tcPr marL="9268" marR="9268" marT="9268" marB="0" anchor="ct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r>
              <a:tr h="291627">
                <a:tc>
                  <a:txBody>
                    <a:bodyPr/>
                    <a:lstStyle/>
                    <a:p>
                      <a:pPr algn="ctr" fontAlgn="b"/>
                      <a:r>
                        <a:rPr lang="en-US" sz="1100" u="none" strike="noStrike" dirty="0">
                          <a:effectLst/>
                        </a:rPr>
                        <a:t>(Also summarize cost sharing)</a:t>
                      </a:r>
                      <a:endParaRPr lang="en-US" sz="1100" b="0" i="0" u="none" strike="noStrike" dirty="0">
                        <a:solidFill>
                          <a:srgbClr val="000000"/>
                        </a:solidFill>
                        <a:effectLst/>
                        <a:latin typeface="Calibri" panose="020F0502020204030204" pitchFamily="34" charset="0"/>
                      </a:endParaRPr>
                    </a:p>
                  </a:txBody>
                  <a:tcPr marL="9268" marR="9268" marT="9268" marB="0" anchor="b"/>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bl>
          </a:graphicData>
        </a:graphic>
      </p:graphicFrame>
    </p:spTree>
    <p:extLst>
      <p:ext uri="{BB962C8B-B14F-4D97-AF65-F5344CB8AC3E}">
        <p14:creationId xmlns:p14="http://schemas.microsoft.com/office/powerpoint/2010/main" val="4239272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5862" y="259770"/>
          <a:ext cx="11710555" cy="5590312"/>
        </p:xfrm>
        <a:graphic>
          <a:graphicData uri="http://schemas.openxmlformats.org/drawingml/2006/table">
            <a:tbl>
              <a:tblPr/>
              <a:tblGrid>
                <a:gridCol w="1453796"/>
                <a:gridCol w="1045896"/>
                <a:gridCol w="1202782"/>
                <a:gridCol w="1380583"/>
                <a:gridCol w="1450310"/>
                <a:gridCol w="1826833"/>
                <a:gridCol w="700750"/>
                <a:gridCol w="2649605"/>
              </a:tblGrid>
              <a:tr h="634576">
                <a:tc gridSpan="8">
                  <a:txBody>
                    <a:bodyPr/>
                    <a:lstStyle/>
                    <a:p>
                      <a:pPr algn="ctr" fontAlgn="ctr"/>
                      <a:r>
                        <a:rPr lang="en-US" sz="2400" b="0" i="0" u="none" strike="noStrike" dirty="0">
                          <a:solidFill>
                            <a:srgbClr val="000000"/>
                          </a:solidFill>
                          <a:effectLst/>
                          <a:latin typeface="Calibri" panose="020F0502020204030204" pitchFamily="34" charset="0"/>
                        </a:rPr>
                        <a:t>Proposed Roster of Team Members</a:t>
                      </a:r>
                    </a:p>
                  </a:txBody>
                  <a:tcPr marL="9400" marR="9400" marT="9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2179">
                <a:tc>
                  <a:txBody>
                    <a:bodyPr/>
                    <a:lstStyle/>
                    <a:p>
                      <a:pPr algn="ctr" fontAlgn="b"/>
                      <a:endParaRPr lang="en-US" sz="1000" b="0" i="0" u="sng" strike="noStrike" dirty="0">
                        <a:solidFill>
                          <a:srgbClr val="000000"/>
                        </a:solidFill>
                        <a:effectLst/>
                        <a:latin typeface="Calibri" panose="020F0502020204030204" pitchFamily="34" charset="0"/>
                      </a:endParaRPr>
                    </a:p>
                  </a:txBody>
                  <a:tcPr marL="9400" marR="9400" marT="94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w="6350" cap="flat" cmpd="sng" algn="ctr">
                      <a:solidFill>
                        <a:srgbClr val="000000"/>
                      </a:solidFill>
                      <a:prstDash val="solid"/>
                      <a:round/>
                      <a:headEnd type="none" w="med" len="med"/>
                      <a:tailEnd type="none" w="med" len="med"/>
                    </a:lnT>
                    <a:lnB>
                      <a:noFill/>
                    </a:lnB>
                  </a:tcPr>
                </a:tc>
              </a:tr>
              <a:tr h="302179">
                <a:tc>
                  <a:txBody>
                    <a:bodyPr/>
                    <a:lstStyle/>
                    <a:p>
                      <a:pPr algn="ctr" fontAlgn="b"/>
                      <a:r>
                        <a:rPr lang="en-US" sz="1000" b="0" i="0" u="sng" strike="noStrike" dirty="0">
                          <a:solidFill>
                            <a:srgbClr val="000000"/>
                          </a:solidFill>
                          <a:effectLst/>
                          <a:latin typeface="Calibri" panose="020F0502020204030204" pitchFamily="34" charset="0"/>
                        </a:rPr>
                        <a:t>Instructions</a:t>
                      </a: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r>
              <a:tr h="302179">
                <a:tc gridSpan="8">
                  <a:txBody>
                    <a:bodyPr/>
                    <a:lstStyle/>
                    <a:p>
                      <a:pPr algn="l" fontAlgn="b"/>
                      <a:r>
                        <a:rPr lang="en-US" sz="1000" b="0" i="0" u="none" strike="noStrike" dirty="0">
                          <a:solidFill>
                            <a:srgbClr val="000000"/>
                          </a:solidFill>
                          <a:effectLst/>
                          <a:latin typeface="Calibri" panose="020F0502020204030204" pitchFamily="34" charset="0"/>
                        </a:rPr>
                        <a:t>1.  List team members in groups:  regular faculty members first, research associates and postdoctoral staff second, and students third. Separate groups by empty rows.</a:t>
                      </a:r>
                    </a:p>
                  </a:txBody>
                  <a:tcPr marL="9400" marR="9400" marT="940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2179">
                <a:tc gridSpan="3">
                  <a:txBody>
                    <a:bodyPr/>
                    <a:lstStyle/>
                    <a:p>
                      <a:pPr algn="l" fontAlgn="b"/>
                      <a:r>
                        <a:rPr lang="en-US" sz="1000" b="0" i="0" u="none" strike="noStrike" dirty="0">
                          <a:solidFill>
                            <a:srgbClr val="000000"/>
                          </a:solidFill>
                          <a:effectLst/>
                          <a:latin typeface="Calibri" panose="020F0502020204030204" pitchFamily="34" charset="0"/>
                        </a:rPr>
                        <a:t>2.  In Roles column, identify all roles that apply</a:t>
                      </a:r>
                    </a:p>
                  </a:txBody>
                  <a:tcPr marL="9400" marR="9400" marT="940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r>
              <a:tr h="302179">
                <a:tc gridSpan="2">
                  <a:txBody>
                    <a:bodyPr/>
                    <a:lstStyle/>
                    <a:p>
                      <a:pPr algn="l" fontAlgn="b"/>
                      <a:r>
                        <a:rPr lang="en-US" sz="1000" b="0" i="0" u="none" strike="noStrike" dirty="0">
                          <a:solidFill>
                            <a:srgbClr val="000000"/>
                          </a:solidFill>
                          <a:effectLst/>
                          <a:latin typeface="Calibri" panose="020F0502020204030204" pitchFamily="34" charset="0"/>
                        </a:rPr>
                        <a:t>3. Under Other Comments, be brief</a:t>
                      </a:r>
                    </a:p>
                  </a:txBody>
                  <a:tcPr marL="9400" marR="9400" marT="9400" marB="0" anchor="b">
                    <a:lnL>
                      <a:noFill/>
                    </a:lnL>
                    <a:lnR>
                      <a:noFill/>
                    </a:lnR>
                    <a:lnT>
                      <a:noFill/>
                    </a:lnT>
                    <a:lnB>
                      <a:noFill/>
                    </a:lnB>
                  </a:tcPr>
                </a:tc>
                <a:tc hMerge="1">
                  <a:txBody>
                    <a:bodyPr/>
                    <a:lstStyle/>
                    <a:p>
                      <a:endParaRPr lang="en-US"/>
                    </a:p>
                  </a:txBody>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r>
              <a:tr h="302179">
                <a:tc gridSpan="3">
                  <a:txBody>
                    <a:bodyPr/>
                    <a:lstStyle/>
                    <a:p>
                      <a:pPr algn="l" fontAlgn="b"/>
                      <a:r>
                        <a:rPr lang="en-US" sz="1000" b="0" i="0" u="none" strike="noStrike" dirty="0">
                          <a:solidFill>
                            <a:srgbClr val="000000"/>
                          </a:solidFill>
                          <a:effectLst/>
                          <a:latin typeface="Calibri" panose="020F0502020204030204" pitchFamily="34" charset="0"/>
                        </a:rPr>
                        <a:t>4. Use Wrap Text feature to stay within column boundaries</a:t>
                      </a:r>
                    </a:p>
                  </a:txBody>
                  <a:tcPr marL="9400" marR="9400" marT="940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r>
              <a:tr h="302179">
                <a:tc gridSpan="2">
                  <a:txBody>
                    <a:bodyPr/>
                    <a:lstStyle/>
                    <a:p>
                      <a:pPr algn="l" fontAlgn="b"/>
                      <a:r>
                        <a:rPr lang="en-US" sz="1000" b="0" i="0" u="none" strike="noStrike" dirty="0">
                          <a:solidFill>
                            <a:srgbClr val="000000"/>
                          </a:solidFill>
                          <a:effectLst/>
                          <a:latin typeface="Calibri" panose="020F0502020204030204" pitchFamily="34" charset="0"/>
                        </a:rPr>
                        <a:t>5.  See Sample tab for illustration</a:t>
                      </a:r>
                    </a:p>
                  </a:txBody>
                  <a:tcPr marL="9400" marR="9400" marT="9400" marB="0" anchor="b">
                    <a:lnL>
                      <a:noFill/>
                    </a:lnL>
                    <a:lnR>
                      <a:noFill/>
                    </a:lnR>
                    <a:lnT>
                      <a:noFill/>
                    </a:lnT>
                    <a:lnB>
                      <a:noFill/>
                    </a:lnB>
                  </a:tcPr>
                </a:tc>
                <a:tc hMerge="1">
                  <a:txBody>
                    <a:bodyPr/>
                    <a:lstStyle/>
                    <a:p>
                      <a:endParaRPr lang="en-US"/>
                    </a:p>
                  </a:txBody>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r>
              <a:tr h="302179">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w="6350" cap="flat" cmpd="sng" algn="ctr">
                      <a:solidFill>
                        <a:srgbClr val="000000"/>
                      </a:solidFill>
                      <a:prstDash val="solid"/>
                      <a:round/>
                      <a:headEnd type="none" w="med" len="med"/>
                      <a:tailEnd type="none" w="med" len="med"/>
                    </a:lnB>
                  </a:tcPr>
                </a:tc>
              </a:tr>
              <a:tr h="1329588">
                <a:tc>
                  <a:txBody>
                    <a:bodyPr/>
                    <a:lstStyle/>
                    <a:p>
                      <a:pPr algn="ctr" fontAlgn="b"/>
                      <a:r>
                        <a:rPr lang="en-US" sz="1000" b="0" i="0" u="sng" strike="noStrike" dirty="0">
                          <a:solidFill>
                            <a:srgbClr val="000000"/>
                          </a:solidFill>
                          <a:effectLst/>
                          <a:latin typeface="Calibri" panose="020F0502020204030204" pitchFamily="34" charset="0"/>
                        </a:rPr>
                        <a:t>Name (last, first)</a:t>
                      </a:r>
                    </a:p>
                  </a:txBody>
                  <a:tcPr marL="9400" marR="9400" marT="94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sng" strike="noStrike" dirty="0">
                          <a:solidFill>
                            <a:srgbClr val="000000"/>
                          </a:solidFill>
                          <a:effectLst/>
                          <a:latin typeface="Calibri" panose="020F0502020204030204" pitchFamily="34" charset="0"/>
                        </a:rPr>
                        <a:t>Institution</a:t>
                      </a:r>
                    </a:p>
                  </a:txBody>
                  <a:tcPr marL="9400" marR="9400" marT="94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sng" strike="noStrike" dirty="0">
                          <a:solidFill>
                            <a:srgbClr val="000000"/>
                          </a:solidFill>
                          <a:effectLst/>
                          <a:latin typeface="Calibri" panose="020F0502020204030204" pitchFamily="34" charset="0"/>
                        </a:rPr>
                        <a:t>Department</a:t>
                      </a:r>
                    </a:p>
                  </a:txBody>
                  <a:tcPr marL="9400" marR="9400" marT="94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sng" strike="noStrike" dirty="0">
                          <a:solidFill>
                            <a:srgbClr val="000000"/>
                          </a:solidFill>
                          <a:effectLst/>
                          <a:latin typeface="Calibri" panose="020F0502020204030204" pitchFamily="34" charset="0"/>
                        </a:rPr>
                        <a:t>Title (Faculty Rank, Res. Assoc., Postdoctoral, Student, ….)</a:t>
                      </a:r>
                    </a:p>
                  </a:txBody>
                  <a:tcPr marL="9400" marR="9400" marT="94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sng" strike="noStrike" dirty="0">
                          <a:solidFill>
                            <a:srgbClr val="000000"/>
                          </a:solidFill>
                          <a:effectLst/>
                          <a:latin typeface="Calibri" panose="020F0502020204030204" pitchFamily="34" charset="0"/>
                        </a:rPr>
                        <a:t>Role(s) in Research Team [e.g., Area Leader (identify), Co-PI, Consultant, …]</a:t>
                      </a:r>
                    </a:p>
                  </a:txBody>
                  <a:tcPr marL="9400" marR="9400" marT="94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sng" strike="noStrike" dirty="0">
                          <a:solidFill>
                            <a:srgbClr val="000000"/>
                          </a:solidFill>
                          <a:effectLst/>
                          <a:latin typeface="Calibri" panose="020F0502020204030204" pitchFamily="34" charset="0"/>
                        </a:rPr>
                        <a:t>Relevant Area(s) of Expertise </a:t>
                      </a:r>
                    </a:p>
                  </a:txBody>
                  <a:tcPr marL="9400" marR="9400" marT="94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sng" strike="noStrike" dirty="0">
                          <a:solidFill>
                            <a:srgbClr val="000000"/>
                          </a:solidFill>
                          <a:effectLst/>
                          <a:latin typeface="Calibri" panose="020F0502020204030204" pitchFamily="34" charset="0"/>
                        </a:rPr>
                        <a:t>Number of Relevant Pubs. in Area</a:t>
                      </a:r>
                    </a:p>
                  </a:txBody>
                  <a:tcPr marL="9400" marR="9400" marT="94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sng" strike="noStrike" dirty="0">
                          <a:solidFill>
                            <a:srgbClr val="000000"/>
                          </a:solidFill>
                          <a:effectLst/>
                          <a:latin typeface="Calibri" panose="020F0502020204030204" pitchFamily="34" charset="0"/>
                        </a:rPr>
                        <a:t>Other Comments</a:t>
                      </a:r>
                    </a:p>
                  </a:txBody>
                  <a:tcPr marL="9400" marR="9400" marT="94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2179">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w="6350" cap="flat" cmpd="sng" algn="ctr">
                      <a:solidFill>
                        <a:srgbClr val="000000"/>
                      </a:solidFill>
                      <a:prstDash val="solid"/>
                      <a:round/>
                      <a:headEnd type="none" w="med" len="med"/>
                      <a:tailEnd type="none" w="med" len="med"/>
                    </a:lnT>
                    <a:lnB>
                      <a:noFill/>
                    </a:lnB>
                  </a:tcPr>
                </a:tc>
              </a:tr>
              <a:tr h="302179">
                <a:tc>
                  <a:txBody>
                    <a:bodyPr/>
                    <a:lstStyle/>
                    <a:p>
                      <a:pPr algn="l" fontAlgn="b"/>
                      <a:r>
                        <a:rPr lang="en-US" sz="1000" b="0" i="0" u="none" strike="noStrike" dirty="0">
                          <a:solidFill>
                            <a:srgbClr val="000000"/>
                          </a:solidFill>
                          <a:effectLst/>
                          <a:latin typeface="Calibri" panose="020F0502020204030204" pitchFamily="34" charset="0"/>
                        </a:rPr>
                        <a:t>List Technical PI First</a:t>
                      </a: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r>
              <a:tr h="302179">
                <a:tc>
                  <a:txBody>
                    <a:bodyPr/>
                    <a:lstStyle/>
                    <a:p>
                      <a:pPr algn="l" fontAlgn="b"/>
                      <a:r>
                        <a:rPr lang="en-US" sz="1000" b="0" i="0" u="none" strike="noStrike" dirty="0">
                          <a:solidFill>
                            <a:srgbClr val="000000"/>
                          </a:solidFill>
                          <a:effectLst/>
                          <a:latin typeface="Calibri" panose="020F0502020204030204" pitchFamily="34" charset="0"/>
                        </a:rPr>
                        <a:t>List Alt Contact Second</a:t>
                      </a: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r>
              <a:tr h="302179">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400" marR="9400" marT="9400" marB="0" anchor="b">
                    <a:lnL>
                      <a:noFill/>
                    </a:lnL>
                    <a:lnR>
                      <a:noFill/>
                    </a:lnR>
                    <a:lnT>
                      <a:noFill/>
                    </a:lnT>
                    <a:lnB>
                      <a:noFill/>
                    </a:lnB>
                  </a:tcPr>
                </a:tc>
              </a:tr>
            </a:tbl>
          </a:graphicData>
        </a:graphic>
      </p:graphicFrame>
    </p:spTree>
    <p:extLst>
      <p:ext uri="{BB962C8B-B14F-4D97-AF65-F5344CB8AC3E}">
        <p14:creationId xmlns:p14="http://schemas.microsoft.com/office/powerpoint/2010/main" val="1381069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69227" y="394853"/>
            <a:ext cx="6380018" cy="5816977"/>
          </a:xfrm>
          <a:prstGeom prst="rect">
            <a:avLst/>
          </a:prstGeom>
        </p:spPr>
        <p:txBody>
          <a:bodyPr wrap="square">
            <a:spAutoFit/>
          </a:bodyPr>
          <a:lstStyle/>
          <a:p>
            <a:pPr algn="ctr"/>
            <a:r>
              <a:rPr lang="en-US" sz="1200" dirty="0">
                <a:latin typeface="Arial" panose="020B0604020202020204" pitchFamily="34" charset="0"/>
                <a:ea typeface="Arial" panose="020B0604020202020204" pitchFamily="34" charset="0"/>
                <a:cs typeface="Times New Roman" panose="02020603050405020304" pitchFamily="18" charset="0"/>
              </a:rPr>
              <a:t>Pre-Proposal Submission Cover Page</a:t>
            </a:r>
          </a:p>
          <a:p>
            <a:pPr algn="ctr"/>
            <a:r>
              <a:rPr lang="en-US" sz="1200" dirty="0">
                <a:latin typeface="Arial" panose="020B0604020202020204" pitchFamily="34" charset="0"/>
                <a:ea typeface="Arial" panose="020B0604020202020204" pitchFamily="34" charset="0"/>
                <a:cs typeface="Times New Roman" panose="02020603050405020304" pitchFamily="18" charset="0"/>
              </a:rPr>
              <a:t>West Virginia EPSCoR DOE Implementation Grants Program</a:t>
            </a:r>
          </a:p>
          <a:p>
            <a:pPr algn="ctr"/>
            <a:r>
              <a:rPr lang="en-US" sz="1200" dirty="0">
                <a:latin typeface="Arial" panose="020B0604020202020204" pitchFamily="34" charset="0"/>
                <a:ea typeface="Arial" panose="020B0604020202020204" pitchFamily="34" charset="0"/>
                <a:cs typeface="Times New Roman" panose="02020603050405020304" pitchFamily="18" charset="0"/>
              </a:rPr>
              <a:t>Calendar Year 2016 Solicitation</a:t>
            </a:r>
          </a:p>
          <a:p>
            <a:pPr algn="ctr"/>
            <a:r>
              <a:rPr lang="en-US" sz="1200" dirty="0">
                <a:latin typeface="Arial" panose="020B0604020202020204" pitchFamily="34" charset="0"/>
                <a:ea typeface="Arial" panose="020B0604020202020204" pitchFamily="34" charset="0"/>
                <a:cs typeface="Times New Roman" panose="02020603050405020304" pitchFamily="18" charset="0"/>
              </a:rPr>
              <a:t> </a:t>
            </a:r>
          </a:p>
          <a:p>
            <a:pPr algn="ctr"/>
            <a:r>
              <a:rPr lang="en-US" sz="1200" dirty="0">
                <a:latin typeface="Arial" panose="020B0604020202020204" pitchFamily="34" charset="0"/>
                <a:ea typeface="Arial" panose="020B0604020202020204" pitchFamily="34" charset="0"/>
                <a:cs typeface="Times New Roman" panose="02020603050405020304" pitchFamily="18" charset="0"/>
              </a:rPr>
              <a:t> </a:t>
            </a:r>
          </a:p>
          <a:p>
            <a:pPr algn="ctr"/>
            <a:r>
              <a:rPr lang="en-US" sz="1200" dirty="0">
                <a:latin typeface="Arial" panose="020B0604020202020204" pitchFamily="34" charset="0"/>
                <a:ea typeface="Arial" panose="020B0604020202020204" pitchFamily="34" charset="0"/>
                <a:cs typeface="Times New Roman" panose="02020603050405020304" pitchFamily="18" charset="0"/>
              </a:rPr>
              <a:t>Proposal Title in 16 Point Font</a:t>
            </a:r>
          </a:p>
          <a:p>
            <a:pPr algn="ctr"/>
            <a:r>
              <a:rPr lang="en-US" sz="1200" dirty="0">
                <a:latin typeface="Arial" panose="020B0604020202020204" pitchFamily="34" charset="0"/>
                <a:ea typeface="Arial" panose="020B0604020202020204" pitchFamily="34" charset="0"/>
                <a:cs typeface="Times New Roman" panose="02020603050405020304" pitchFamily="18" charset="0"/>
              </a:rPr>
              <a:t> </a:t>
            </a:r>
          </a:p>
          <a:p>
            <a:pPr algn="ctr"/>
            <a:r>
              <a:rPr lang="en-US" sz="1200" dirty="0">
                <a:latin typeface="Arial" panose="020B0604020202020204" pitchFamily="34" charset="0"/>
                <a:ea typeface="Arial" panose="020B0604020202020204" pitchFamily="34" charset="0"/>
                <a:cs typeface="Times New Roman" panose="02020603050405020304" pitchFamily="18" charset="0"/>
              </a:rPr>
              <a:t>Principal Investigator Name </a:t>
            </a:r>
          </a:p>
          <a:p>
            <a:pPr algn="ctr"/>
            <a:r>
              <a:rPr lang="en-US" sz="1200" dirty="0">
                <a:latin typeface="Arial" panose="020B0604020202020204" pitchFamily="34" charset="0"/>
                <a:ea typeface="Arial" panose="020B0604020202020204" pitchFamily="34" charset="0"/>
                <a:cs typeface="Times New Roman" panose="02020603050405020304" pitchFamily="18" charset="0"/>
              </a:rPr>
              <a:t>Title / Rank / Institution</a:t>
            </a:r>
          </a:p>
          <a:p>
            <a:pPr algn="ctr"/>
            <a:r>
              <a:rPr lang="en-US" sz="1200" dirty="0">
                <a:latin typeface="Arial" panose="020B0604020202020204" pitchFamily="34" charset="0"/>
                <a:ea typeface="Arial" panose="020B0604020202020204" pitchFamily="34" charset="0"/>
                <a:cs typeface="Times New Roman" panose="02020603050405020304" pitchFamily="18" charset="0"/>
              </a:rPr>
              <a:t>Email Address</a:t>
            </a:r>
          </a:p>
          <a:p>
            <a:pPr algn="ctr"/>
            <a:r>
              <a:rPr lang="en-US" sz="1200" dirty="0">
                <a:latin typeface="Arial" panose="020B0604020202020204" pitchFamily="34" charset="0"/>
                <a:ea typeface="Arial" panose="020B0604020202020204" pitchFamily="34" charset="0"/>
                <a:cs typeface="Times New Roman" panose="02020603050405020304" pitchFamily="18" charset="0"/>
              </a:rPr>
              <a:t>Phone Number</a:t>
            </a:r>
          </a:p>
          <a:p>
            <a:pPr algn="ctr"/>
            <a:r>
              <a:rPr lang="en-US" sz="1200" dirty="0">
                <a:latin typeface="Arial" panose="020B0604020202020204" pitchFamily="34" charset="0"/>
                <a:ea typeface="Arial" panose="020B0604020202020204" pitchFamily="34" charset="0"/>
                <a:cs typeface="Times New Roman" panose="02020603050405020304" pitchFamily="18" charset="0"/>
              </a:rPr>
              <a:t> </a:t>
            </a:r>
          </a:p>
          <a:p>
            <a:pPr algn="ctr"/>
            <a:r>
              <a:rPr lang="en-US" sz="1200" dirty="0">
                <a:latin typeface="Arial" panose="020B0604020202020204" pitchFamily="34" charset="0"/>
                <a:ea typeface="Arial" panose="020B0604020202020204" pitchFamily="34" charset="0"/>
                <a:cs typeface="Times New Roman" panose="02020603050405020304" pitchFamily="18" charset="0"/>
              </a:rPr>
              <a:t>Name of Secondary Contact for Research Team</a:t>
            </a:r>
          </a:p>
          <a:p>
            <a:pPr algn="ctr"/>
            <a:r>
              <a:rPr lang="en-US" sz="1200" dirty="0">
                <a:latin typeface="Arial" panose="020B0604020202020204" pitchFamily="34" charset="0"/>
                <a:ea typeface="Arial" panose="020B0604020202020204" pitchFamily="34" charset="0"/>
                <a:cs typeface="Times New Roman" panose="02020603050405020304" pitchFamily="18" charset="0"/>
              </a:rPr>
              <a:t>Title / Rank / Institution</a:t>
            </a:r>
          </a:p>
          <a:p>
            <a:pPr algn="ctr"/>
            <a:r>
              <a:rPr lang="en-US" sz="1200" dirty="0">
                <a:latin typeface="Arial" panose="020B0604020202020204" pitchFamily="34" charset="0"/>
                <a:ea typeface="Arial" panose="020B0604020202020204" pitchFamily="34" charset="0"/>
                <a:cs typeface="Times New Roman" panose="02020603050405020304" pitchFamily="18" charset="0"/>
              </a:rPr>
              <a:t>Email Address</a:t>
            </a:r>
          </a:p>
          <a:p>
            <a:pPr algn="ctr"/>
            <a:r>
              <a:rPr lang="en-US" sz="1200" dirty="0">
                <a:latin typeface="Arial" panose="020B0604020202020204" pitchFamily="34" charset="0"/>
                <a:ea typeface="Arial" panose="020B0604020202020204" pitchFamily="34" charset="0"/>
                <a:cs typeface="Times New Roman" panose="02020603050405020304" pitchFamily="18" charset="0"/>
              </a:rPr>
              <a:t>Phone Number</a:t>
            </a:r>
          </a:p>
          <a:p>
            <a:pPr algn="ctr"/>
            <a:r>
              <a:rPr lang="en-US" sz="1200" dirty="0">
                <a:latin typeface="Arial" panose="020B0604020202020204" pitchFamily="34" charset="0"/>
                <a:ea typeface="Arial" panose="020B0604020202020204" pitchFamily="34" charset="0"/>
                <a:cs typeface="Times New Roman" panose="02020603050405020304" pitchFamily="18" charset="0"/>
              </a:rPr>
              <a:t> </a:t>
            </a:r>
          </a:p>
          <a:p>
            <a:pPr algn="ctr"/>
            <a:r>
              <a:rPr lang="en-US" sz="1200" dirty="0">
                <a:latin typeface="Arial" panose="020B0604020202020204" pitchFamily="34" charset="0"/>
                <a:ea typeface="Arial" panose="020B0604020202020204" pitchFamily="34" charset="0"/>
                <a:cs typeface="Times New Roman" panose="02020603050405020304" pitchFamily="18" charset="0"/>
              </a:rPr>
              <a:t>Date of Submission</a:t>
            </a:r>
          </a:p>
          <a:p>
            <a:pPr algn="ctr"/>
            <a:r>
              <a:rPr lang="en-US" sz="1200" dirty="0">
                <a:latin typeface="Arial" panose="020B0604020202020204" pitchFamily="34" charset="0"/>
                <a:ea typeface="Arial" panose="020B0604020202020204" pitchFamily="34" charset="0"/>
                <a:cs typeface="Times New Roman" panose="02020603050405020304" pitchFamily="18" charset="0"/>
              </a:rPr>
              <a:t> </a:t>
            </a:r>
          </a:p>
          <a:p>
            <a:pPr algn="ctr"/>
            <a:r>
              <a:rPr lang="en-US" sz="1200" dirty="0">
                <a:latin typeface="Arial" panose="020B0604020202020204" pitchFamily="34" charset="0"/>
                <a:ea typeface="Arial" panose="020B0604020202020204" pitchFamily="34" charset="0"/>
                <a:cs typeface="Times New Roman" panose="02020603050405020304" pitchFamily="18" charset="0"/>
              </a:rPr>
              <a:t> </a:t>
            </a:r>
          </a:p>
          <a:p>
            <a:pPr algn="ctr"/>
            <a:r>
              <a:rPr lang="en-US" sz="1200" u="sng" dirty="0">
                <a:latin typeface="Arial" panose="020B0604020202020204" pitchFamily="34" charset="0"/>
                <a:ea typeface="Arial" panose="020B0604020202020204" pitchFamily="34" charset="0"/>
                <a:cs typeface="Times New Roman" panose="02020603050405020304" pitchFamily="18" charset="0"/>
              </a:rPr>
              <a:t>Institutional Endorsement</a:t>
            </a:r>
            <a:endParaRPr lang="en-US" sz="1200" dirty="0">
              <a:latin typeface="Arial" panose="020B0604020202020204" pitchFamily="34" charset="0"/>
              <a:ea typeface="Arial" panose="020B0604020202020204" pitchFamily="34" charset="0"/>
              <a:cs typeface="Times New Roman" panose="02020603050405020304" pitchFamily="18" charset="0"/>
            </a:endParaRPr>
          </a:p>
          <a:p>
            <a:pPr algn="ctr"/>
            <a:r>
              <a:rPr lang="en-US" sz="1200" dirty="0">
                <a:latin typeface="Arial" panose="020B0604020202020204" pitchFamily="34" charset="0"/>
                <a:ea typeface="Arial" panose="020B0604020202020204" pitchFamily="34" charset="0"/>
                <a:cs typeface="Times New Roman" panose="02020603050405020304" pitchFamily="18" charset="0"/>
              </a:rPr>
              <a:t> </a:t>
            </a:r>
          </a:p>
          <a:p>
            <a:pPr algn="ctr"/>
            <a:r>
              <a:rPr lang="en-US" sz="1200" dirty="0">
                <a:latin typeface="Arial" panose="020B0604020202020204" pitchFamily="34" charset="0"/>
                <a:ea typeface="Arial" panose="020B0604020202020204" pitchFamily="34" charset="0"/>
                <a:cs typeface="Times New Roman" panose="02020603050405020304" pitchFamily="18" charset="0"/>
              </a:rPr>
              <a:t>Name(s) of Authorized Endorser(s)</a:t>
            </a:r>
          </a:p>
          <a:p>
            <a:pPr algn="ctr"/>
            <a:r>
              <a:rPr lang="en-US" sz="1200" dirty="0">
                <a:latin typeface="Arial" panose="020B0604020202020204" pitchFamily="34" charset="0"/>
                <a:ea typeface="Arial" panose="020B0604020202020204" pitchFamily="34" charset="0"/>
                <a:cs typeface="Times New Roman" panose="02020603050405020304" pitchFamily="18" charset="0"/>
              </a:rPr>
              <a:t>Title</a:t>
            </a:r>
          </a:p>
          <a:p>
            <a:pPr algn="ctr"/>
            <a:r>
              <a:rPr lang="en-US" sz="1200" dirty="0">
                <a:latin typeface="Arial" panose="020B0604020202020204" pitchFamily="34" charset="0"/>
                <a:ea typeface="Arial" panose="020B0604020202020204" pitchFamily="34" charset="0"/>
                <a:cs typeface="Times New Roman" panose="02020603050405020304" pitchFamily="18" charset="0"/>
              </a:rPr>
              <a:t>Name of Institution</a:t>
            </a:r>
          </a:p>
          <a:p>
            <a:pPr algn="ctr"/>
            <a:r>
              <a:rPr lang="en-US" sz="1200" dirty="0">
                <a:latin typeface="Arial" panose="020B0604020202020204" pitchFamily="34" charset="0"/>
                <a:ea typeface="Arial" panose="020B0604020202020204" pitchFamily="34" charset="0"/>
                <a:cs typeface="Times New Roman" panose="02020603050405020304" pitchFamily="18" charset="0"/>
              </a:rPr>
              <a:t> </a:t>
            </a:r>
          </a:p>
          <a:p>
            <a:pPr algn="ctr"/>
            <a:r>
              <a:rPr lang="en-US" sz="1200" dirty="0">
                <a:latin typeface="Arial" panose="020B0604020202020204" pitchFamily="34" charset="0"/>
                <a:ea typeface="Arial" panose="020B0604020202020204" pitchFamily="34" charset="0"/>
                <a:cs typeface="Times New Roman" panose="02020603050405020304" pitchFamily="18" charset="0"/>
              </a:rPr>
              <a:t>(List all endorsers regarding any cost share or other institutional commitments promised, unless one endorser is approved to sign for all institutional commitments; signatures not required on this page)</a:t>
            </a:r>
          </a:p>
          <a:p>
            <a:pPr algn="ctr"/>
            <a:r>
              <a:rPr lang="en-US" sz="1200" dirty="0">
                <a:latin typeface="Arial" panose="020B0604020202020204" pitchFamily="34" charset="0"/>
                <a:ea typeface="Arial" panose="020B0604020202020204" pitchFamily="34" charset="0"/>
                <a:cs typeface="Times New Roman" panose="02020603050405020304" pitchFamily="18" charset="0"/>
              </a:rPr>
              <a:t> </a:t>
            </a:r>
          </a:p>
          <a:p>
            <a:pPr algn="ctr"/>
            <a:r>
              <a:rPr lang="en-US" sz="1200" dirty="0">
                <a:latin typeface="Arial" panose="020B0604020202020204" pitchFamily="34" charset="0"/>
                <a:ea typeface="Arial" panose="020B0604020202020204" pitchFamily="34" charset="0"/>
                <a:cs typeface="Times New Roman" panose="02020603050405020304" pitchFamily="18" charset="0"/>
              </a:rPr>
              <a:t> </a:t>
            </a:r>
          </a:p>
        </p:txBody>
      </p:sp>
    </p:spTree>
    <p:extLst>
      <p:ext uri="{BB962C8B-B14F-4D97-AF65-F5344CB8AC3E}">
        <p14:creationId xmlns:p14="http://schemas.microsoft.com/office/powerpoint/2010/main" val="3025285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0527" y="529935"/>
            <a:ext cx="7284028" cy="1754326"/>
          </a:xfrm>
          <a:prstGeom prst="rect">
            <a:avLst/>
          </a:prstGeom>
        </p:spPr>
        <p:txBody>
          <a:bodyPr wrap="square">
            <a:spAutoFit/>
          </a:bodyPr>
          <a:lstStyle/>
          <a:p>
            <a:pPr algn="ctr"/>
            <a:r>
              <a:rPr lang="en-US" sz="1200" dirty="0">
                <a:latin typeface="Arial" panose="020B0604020202020204" pitchFamily="34" charset="0"/>
                <a:ea typeface="Arial" panose="020B0604020202020204" pitchFamily="34" charset="0"/>
                <a:cs typeface="Times New Roman" panose="02020603050405020304" pitchFamily="18" charset="0"/>
              </a:rPr>
              <a:t> </a:t>
            </a:r>
          </a:p>
          <a:p>
            <a:pPr algn="ctr"/>
            <a:r>
              <a:rPr lang="en-US" sz="1200" dirty="0">
                <a:latin typeface="Arial" panose="020B0604020202020204" pitchFamily="34" charset="0"/>
                <a:ea typeface="Arial" panose="020B0604020202020204" pitchFamily="34" charset="0"/>
                <a:cs typeface="Times New Roman" panose="02020603050405020304" pitchFamily="18" charset="0"/>
              </a:rPr>
              <a:t> </a:t>
            </a:r>
          </a:p>
          <a:p>
            <a:pPr algn="ctr"/>
            <a:r>
              <a:rPr lang="en-US" sz="1200" dirty="0">
                <a:latin typeface="Arial" panose="020B0604020202020204" pitchFamily="34" charset="0"/>
                <a:ea typeface="Arial" panose="020B0604020202020204" pitchFamily="34" charset="0"/>
                <a:cs typeface="Times New Roman" panose="02020603050405020304" pitchFamily="18" charset="0"/>
              </a:rPr>
              <a:t> </a:t>
            </a:r>
          </a:p>
          <a:p>
            <a:pPr algn="ctr"/>
            <a:r>
              <a:rPr lang="en-US" sz="1200" dirty="0">
                <a:latin typeface="Arial" panose="020B0604020202020204" pitchFamily="34" charset="0"/>
                <a:ea typeface="Arial" panose="020B0604020202020204" pitchFamily="34" charset="0"/>
                <a:cs typeface="Times New Roman" panose="02020603050405020304" pitchFamily="18" charset="0"/>
              </a:rPr>
              <a:t>Relevant DOE Program Office:  (list Office name here)</a:t>
            </a:r>
          </a:p>
          <a:p>
            <a:pPr algn="ctr"/>
            <a:r>
              <a:rPr lang="en-US" sz="1200" dirty="0">
                <a:latin typeface="Arial" panose="020B0604020202020204" pitchFamily="34" charset="0"/>
                <a:ea typeface="Arial" panose="020B0604020202020204" pitchFamily="34" charset="0"/>
                <a:cs typeface="Times New Roman" panose="02020603050405020304" pitchFamily="18" charset="0"/>
              </a:rPr>
              <a:t>Program Office Point of Contact:  (list Staff Member name(s) here)</a:t>
            </a:r>
          </a:p>
          <a:p>
            <a:pPr algn="ctr"/>
            <a:r>
              <a:rPr lang="en-US" sz="1200" dirty="0">
                <a:latin typeface="Arial" panose="020B0604020202020204" pitchFamily="34" charset="0"/>
                <a:ea typeface="Arial" panose="020B0604020202020204" pitchFamily="34" charset="0"/>
                <a:cs typeface="Times New Roman" panose="02020603050405020304" pitchFamily="18" charset="0"/>
              </a:rPr>
              <a:t>List Name(s) of Topical Area(s) of Research Relevant to Program Office</a:t>
            </a:r>
          </a:p>
          <a:p>
            <a:pPr algn="ctr"/>
            <a:r>
              <a:rPr lang="en-US" sz="1200" dirty="0">
                <a:latin typeface="Arial" panose="020B0604020202020204" pitchFamily="34" charset="0"/>
                <a:ea typeface="Arial" panose="020B0604020202020204" pitchFamily="34" charset="0"/>
                <a:cs typeface="Times New Roman" panose="02020603050405020304" pitchFamily="18" charset="0"/>
              </a:rPr>
              <a:t>List phone number and email for Point(s) of Contact</a:t>
            </a:r>
          </a:p>
          <a:p>
            <a:pPr algn="ctr"/>
            <a:r>
              <a:rPr lang="en-US" sz="1200" dirty="0">
                <a:latin typeface="Arial" panose="020B0604020202020204" pitchFamily="34" charset="0"/>
                <a:ea typeface="Arial" panose="020B0604020202020204" pitchFamily="34" charset="0"/>
                <a:cs typeface="Times New Roman" panose="02020603050405020304" pitchFamily="18" charset="0"/>
              </a:rPr>
              <a:t>Commitment Status:  (enter Confirmed or Under Discussion or To Be Contacted)</a:t>
            </a:r>
          </a:p>
          <a:p>
            <a:r>
              <a:rPr lang="en-US" sz="1200" dirty="0">
                <a:solidFill>
                  <a:srgbClr val="0000FF"/>
                </a:solidFill>
                <a:latin typeface="Arial" panose="020B0604020202020204" pitchFamily="34" charset="0"/>
                <a:ea typeface="Arial" panose="020B0604020202020204" pitchFamily="34" charset="0"/>
                <a:cs typeface="Arial" panose="020B0604020202020204" pitchFamily="34" charset="0"/>
              </a:rPr>
              <a:t> </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2339843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1637</Words>
  <Application>Microsoft Office PowerPoint</Application>
  <PresentationFormat>Widescreen</PresentationFormat>
  <Paragraphs>499</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Arial Narrow</vt:lpstr>
      <vt:lpstr>Calibri</vt:lpstr>
      <vt:lpstr>Calibri Light</vt:lpstr>
      <vt:lpstr>Courier New</vt:lpstr>
      <vt:lpstr>Symbol</vt:lpstr>
      <vt:lpstr>Times New Roman</vt:lpstr>
      <vt:lpstr>Office Theme</vt:lpstr>
      <vt:lpstr>DOE EPSCoR Implementation Grants Program Presentation</vt:lpstr>
      <vt:lpstr>What is DOE EPSCoR Implementation Grant Program ?</vt:lpstr>
      <vt:lpstr>What is DOE EPSCoR Implementation Grant Program ?</vt:lpstr>
      <vt:lpstr>WV EPSCoR Requirements</vt:lpstr>
      <vt:lpstr>PowerPoint Presentation</vt:lpstr>
      <vt:lpstr>PowerPoint Presentation</vt:lpstr>
      <vt:lpstr>PowerPoint Presentation</vt:lpstr>
      <vt:lpstr>PowerPoint Presentation</vt:lpstr>
      <vt:lpstr>PowerPoint Presentation</vt:lpstr>
      <vt:lpstr>PowerPoint Presentation</vt:lpstr>
      <vt:lpstr>Review Criteria</vt:lpstr>
      <vt:lpstr>Reviewer Scoring Guidelines</vt:lpstr>
      <vt:lpstr>Scientific and/or Technical Merit – 30 weight </vt:lpstr>
      <vt:lpstr>Appropriateness of Proposed Method or Approach – 25 weight</vt:lpstr>
      <vt:lpstr>Competency of Applicant’s Personnel and Adequacy of Proposed Resources – 15 weight</vt:lpstr>
      <vt:lpstr>Reasonableness and Appropriateness of the Proposed Budget – 12 weight</vt:lpstr>
      <vt:lpstr>Synergism among the Pis in the Program and Programmatic Focus of the Multi-phase Effort – weight 10</vt:lpstr>
      <vt:lpstr>Likelihood of Success of the Program – weight 8 </vt:lpstr>
      <vt:lpstr>Program Policy Considerations – weight (TBD)</vt:lpstr>
    </vt:vector>
  </TitlesOfParts>
  <Company>West Virginia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Criteria</dc:title>
  <dc:creator>Richard Bajura</dc:creator>
  <cp:lastModifiedBy>Richard Bajura</cp:lastModifiedBy>
  <cp:revision>9</cp:revision>
  <cp:lastPrinted>2016-01-07T18:05:56Z</cp:lastPrinted>
  <dcterms:created xsi:type="dcterms:W3CDTF">2016-01-07T15:17:09Z</dcterms:created>
  <dcterms:modified xsi:type="dcterms:W3CDTF">2016-01-08T17:42:58Z</dcterms:modified>
</cp:coreProperties>
</file>