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9" r:id="rId3"/>
    <p:sldId id="258" r:id="rId4"/>
    <p:sldId id="257" r:id="rId5"/>
    <p:sldId id="264" r:id="rId6"/>
    <p:sldId id="259" r:id="rId7"/>
    <p:sldId id="275" r:id="rId8"/>
    <p:sldId id="278" r:id="rId9"/>
    <p:sldId id="277" r:id="rId10"/>
    <p:sldId id="276" r:id="rId11"/>
    <p:sldId id="270" r:id="rId12"/>
    <p:sldId id="271" r:id="rId13"/>
    <p:sldId id="272" r:id="rId14"/>
    <p:sldId id="269" r:id="rId15"/>
    <p:sldId id="273" r:id="rId16"/>
    <p:sldId id="274" r:id="rId17"/>
  </p:sldIdLst>
  <p:sldSz cx="10160000" cy="7620000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91" autoAdjust="0"/>
    <p:restoredTop sz="90929"/>
  </p:normalViewPr>
  <p:slideViewPr>
    <p:cSldViewPr>
      <p:cViewPr varScale="1">
        <p:scale>
          <a:sx n="73" d="100"/>
          <a:sy n="73" d="100"/>
        </p:scale>
        <p:origin x="-2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B4DB4C9-4A40-4571-B19C-942221C4B251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4348624-72BC-413F-BC7B-FEB629D0A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D55992C-3AAC-4C18-8558-3CF630D7DE68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AEABC0E-5AC4-4B62-8FF4-D2B54535F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2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BC0E-5AC4-4B62-8FF4-D2B54535F34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03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1602" y="3674840"/>
            <a:ext cx="7907978" cy="1633361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1602" y="5308200"/>
            <a:ext cx="7907978" cy="957133"/>
          </a:xfrm>
        </p:spPr>
        <p:txBody>
          <a:bodyPr anchor="t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94BF-BC88-44A3-BBB5-698ECEE20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21604" y="2008179"/>
            <a:ext cx="7914533" cy="450159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2CDD-3837-46DE-97D7-4BFC0F0C8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9512" y="750803"/>
            <a:ext cx="1636624" cy="57614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21603" y="750804"/>
            <a:ext cx="6075063" cy="57614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886F-412E-415A-A69F-B222FD55B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793972" indent="-253997">
              <a:buClr>
                <a:schemeClr val="tx2"/>
              </a:buClr>
              <a:buSzPct val="101000"/>
              <a:buFont typeface="Courier New" pitchFamily="49" charset="0"/>
              <a:buChar char="o"/>
              <a:defRPr sz="1300"/>
            </a:lvl6pPr>
            <a:lvl7pPr marL="3301967" indent="-253997">
              <a:buClr>
                <a:schemeClr val="tx2"/>
              </a:buClr>
              <a:buFont typeface="Courier New" pitchFamily="49" charset="0"/>
              <a:buChar char="o"/>
              <a:defRPr sz="1300" baseline="0"/>
            </a:lvl7pPr>
            <a:lvl8pPr marL="3809962" indent="-253997">
              <a:buClr>
                <a:schemeClr val="tx2"/>
              </a:buClr>
              <a:buFont typeface="Courier New" pitchFamily="49" charset="0"/>
              <a:buChar char="o"/>
              <a:defRPr sz="1300" baseline="0"/>
            </a:lvl8pPr>
            <a:lvl9pPr marL="4317957" indent="-253997">
              <a:buClr>
                <a:schemeClr val="tx2"/>
              </a:buClr>
              <a:buFont typeface="Courier New" pitchFamily="49" charset="0"/>
              <a:buChar char="o"/>
              <a:defRPr sz="13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C659-95D6-45B8-AC1C-9A5434517F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603" y="3676201"/>
            <a:ext cx="7907976" cy="1632000"/>
          </a:xfrm>
        </p:spPr>
        <p:txBody>
          <a:bodyPr anchor="b"/>
          <a:lstStyle>
            <a:lvl1pPr algn="r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03" y="5308201"/>
            <a:ext cx="7907976" cy="9560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D73A-A02D-4C38-91D5-1BDE4D688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604" y="750805"/>
            <a:ext cx="7914533" cy="10271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1603" y="2010833"/>
            <a:ext cx="3856974" cy="4501446"/>
          </a:xfrm>
        </p:spPr>
        <p:txBody>
          <a:bodyPr>
            <a:normAutofit/>
          </a:bodyPr>
          <a:lstStyle>
            <a:lvl5pPr>
              <a:defRPr/>
            </a:lvl5pPr>
            <a:lvl6pPr marL="2793972" indent="-253997">
              <a:buClr>
                <a:schemeClr val="tx2"/>
              </a:buClr>
              <a:buSzPct val="101000"/>
              <a:buFont typeface="Courier New" pitchFamily="49" charset="0"/>
              <a:buChar char="o"/>
              <a:defRPr sz="1300"/>
            </a:lvl6pPr>
            <a:lvl7pPr marL="3301967" indent="-253997">
              <a:buClr>
                <a:schemeClr val="tx2"/>
              </a:buClr>
              <a:buFont typeface="Courier New" pitchFamily="49" charset="0"/>
              <a:buChar char="o"/>
              <a:defRPr sz="1300" baseline="0"/>
            </a:lvl7pPr>
            <a:lvl8pPr marL="3809962" indent="-253997">
              <a:buClr>
                <a:schemeClr val="tx2"/>
              </a:buClr>
              <a:buFont typeface="Courier New" pitchFamily="49" charset="0"/>
              <a:buChar char="o"/>
              <a:defRPr sz="1300" baseline="0"/>
            </a:lvl8pPr>
            <a:lvl9pPr marL="4317957" indent="-253997">
              <a:buClr>
                <a:schemeClr val="tx2"/>
              </a:buClr>
              <a:buFont typeface="Courier New" pitchFamily="49" charset="0"/>
              <a:buChar char="o"/>
              <a:defRPr sz="13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424" y="2010832"/>
            <a:ext cx="3854713" cy="4501447"/>
          </a:xfrm>
        </p:spPr>
        <p:txBody>
          <a:bodyPr>
            <a:normAutofit/>
          </a:bodyPr>
          <a:lstStyle>
            <a:lvl5pPr>
              <a:defRPr/>
            </a:lvl5pPr>
            <a:lvl6pPr marL="2793972" indent="-253997">
              <a:buClr>
                <a:schemeClr val="tx2"/>
              </a:buClr>
              <a:buSzPct val="101000"/>
              <a:buFont typeface="Courier New" pitchFamily="49" charset="0"/>
              <a:buChar char="o"/>
              <a:defRPr sz="1300"/>
            </a:lvl6pPr>
            <a:lvl7pPr marL="3301967" indent="-253997">
              <a:buClr>
                <a:schemeClr val="tx2"/>
              </a:buClr>
              <a:buFont typeface="Courier New" pitchFamily="49" charset="0"/>
              <a:buChar char="o"/>
              <a:defRPr sz="1300" baseline="0"/>
            </a:lvl7pPr>
            <a:lvl8pPr marL="3809962" indent="-253997">
              <a:buClr>
                <a:schemeClr val="tx2"/>
              </a:buClr>
              <a:buFont typeface="Courier New" pitchFamily="49" charset="0"/>
              <a:buChar char="o"/>
              <a:defRPr sz="1300" baseline="0"/>
            </a:lvl8pPr>
            <a:lvl9pPr marL="4317957" indent="-253997">
              <a:buClr>
                <a:schemeClr val="tx2"/>
              </a:buClr>
              <a:buFont typeface="Courier New" pitchFamily="49" charset="0"/>
              <a:buChar char="o"/>
              <a:defRPr sz="13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94FE-1C1B-466A-A38A-56192C0DE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03" y="2014363"/>
            <a:ext cx="3856974" cy="640291"/>
          </a:xfrm>
        </p:spPr>
        <p:txBody>
          <a:bodyPr anchor="b">
            <a:noAutofit/>
          </a:bodyPr>
          <a:lstStyle>
            <a:lvl1pPr marL="0" indent="0">
              <a:buNone/>
              <a:defRPr sz="2700" b="0"/>
            </a:lvl1pPr>
            <a:lvl2pPr marL="507995" indent="0">
              <a:buNone/>
              <a:defRPr sz="2200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800" b="1"/>
            </a:lvl4pPr>
            <a:lvl5pPr marL="2031980" indent="0">
              <a:buNone/>
              <a:defRPr sz="1800" b="1"/>
            </a:lvl5pPr>
            <a:lvl6pPr marL="2539975" indent="0">
              <a:buNone/>
              <a:defRPr sz="1800" b="1"/>
            </a:lvl6pPr>
            <a:lvl7pPr marL="3047970" indent="0">
              <a:buNone/>
              <a:defRPr sz="1800" b="1"/>
            </a:lvl7pPr>
            <a:lvl8pPr marL="3555964" indent="0">
              <a:buNone/>
              <a:defRPr sz="1800" b="1"/>
            </a:lvl8pPr>
            <a:lvl9pPr marL="406395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603" y="2654655"/>
            <a:ext cx="3856974" cy="3857623"/>
          </a:xfrm>
        </p:spPr>
        <p:txBody>
          <a:bodyPr>
            <a:normAutofit/>
          </a:bodyPr>
          <a:lstStyle>
            <a:lvl5pPr>
              <a:defRPr/>
            </a:lvl5pPr>
            <a:lvl6pPr marL="2793972" indent="-253997">
              <a:buClr>
                <a:schemeClr val="tx2"/>
              </a:buClr>
              <a:buSzPct val="101000"/>
              <a:buFont typeface="Courier New" pitchFamily="49" charset="0"/>
              <a:buChar char="o"/>
              <a:defRPr sz="1300"/>
            </a:lvl6pPr>
            <a:lvl7pPr marL="3301967" indent="-253997">
              <a:buClr>
                <a:schemeClr val="tx2"/>
              </a:buClr>
              <a:buFont typeface="Courier New" pitchFamily="49" charset="0"/>
              <a:buChar char="o"/>
              <a:defRPr sz="1300" baseline="0"/>
            </a:lvl7pPr>
            <a:lvl8pPr marL="3809962" indent="-253997">
              <a:buClr>
                <a:schemeClr val="tx2"/>
              </a:buClr>
              <a:buFont typeface="Courier New" pitchFamily="49" charset="0"/>
              <a:buChar char="o"/>
              <a:defRPr sz="1300" baseline="0"/>
            </a:lvl8pPr>
            <a:lvl9pPr marL="4317957" indent="-253997">
              <a:buClr>
                <a:schemeClr val="tx2"/>
              </a:buClr>
              <a:buFont typeface="Courier New" pitchFamily="49" charset="0"/>
              <a:buChar char="o"/>
              <a:defRPr sz="13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423" y="2014363"/>
            <a:ext cx="3856972" cy="640291"/>
          </a:xfrm>
        </p:spPr>
        <p:txBody>
          <a:bodyPr anchor="b">
            <a:noAutofit/>
          </a:bodyPr>
          <a:lstStyle>
            <a:lvl1pPr marL="0" indent="0">
              <a:buNone/>
              <a:defRPr sz="2700" b="0"/>
            </a:lvl1pPr>
            <a:lvl2pPr marL="507995" indent="0">
              <a:buNone/>
              <a:defRPr sz="2200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800" b="1"/>
            </a:lvl4pPr>
            <a:lvl5pPr marL="2031980" indent="0">
              <a:buNone/>
              <a:defRPr sz="1800" b="1"/>
            </a:lvl5pPr>
            <a:lvl6pPr marL="2539975" indent="0">
              <a:buNone/>
              <a:defRPr sz="1800" b="1"/>
            </a:lvl6pPr>
            <a:lvl7pPr marL="3047970" indent="0">
              <a:buNone/>
              <a:defRPr sz="1800" b="1"/>
            </a:lvl7pPr>
            <a:lvl8pPr marL="3555964" indent="0">
              <a:buNone/>
              <a:defRPr sz="1800" b="1"/>
            </a:lvl8pPr>
            <a:lvl9pPr marL="406395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423" y="2654655"/>
            <a:ext cx="3856972" cy="3857623"/>
          </a:xfrm>
        </p:spPr>
        <p:txBody>
          <a:bodyPr>
            <a:normAutofit/>
          </a:bodyPr>
          <a:lstStyle>
            <a:lvl5pPr>
              <a:defRPr/>
            </a:lvl5pPr>
            <a:lvl6pPr marL="2793972" indent="-253997">
              <a:buClr>
                <a:schemeClr val="tx2"/>
              </a:buClr>
              <a:buSzPct val="101000"/>
              <a:buFont typeface="Courier New" pitchFamily="49" charset="0"/>
              <a:buChar char="o"/>
              <a:defRPr sz="1300"/>
            </a:lvl6pPr>
            <a:lvl7pPr marL="3301967" indent="-253997">
              <a:buClr>
                <a:schemeClr val="tx2"/>
              </a:buClr>
              <a:buFont typeface="Courier New" pitchFamily="49" charset="0"/>
              <a:buChar char="o"/>
              <a:defRPr sz="1300" baseline="0"/>
            </a:lvl7pPr>
            <a:lvl8pPr marL="3809962" indent="-253997">
              <a:buClr>
                <a:schemeClr val="tx2"/>
              </a:buClr>
              <a:buFont typeface="Courier New" pitchFamily="49" charset="0"/>
              <a:buChar char="o"/>
              <a:defRPr sz="1300" baseline="0"/>
            </a:lvl8pPr>
            <a:lvl9pPr marL="4317957" indent="-253997">
              <a:buClr>
                <a:schemeClr val="tx2"/>
              </a:buClr>
              <a:buFont typeface="Courier New" pitchFamily="49" charset="0"/>
              <a:buChar char="o"/>
              <a:defRPr sz="13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D766-443B-41EA-BC67-641F76A779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F763-5BEC-4109-BCDB-69E51BA97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B7E9-BB37-4E2A-AB66-F9052CD59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602" y="495653"/>
            <a:ext cx="2956278" cy="1317623"/>
          </a:xfrm>
        </p:spPr>
        <p:txBody>
          <a:bodyPr anchor="b"/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0727" y="495653"/>
            <a:ext cx="4755410" cy="6016626"/>
          </a:xfrm>
        </p:spPr>
        <p:txBody>
          <a:bodyPr>
            <a:normAutofit/>
          </a:bodyPr>
          <a:lstStyle>
            <a:lvl5pPr>
              <a:defRPr/>
            </a:lvl5pPr>
            <a:lvl6pPr marL="2793972" indent="-253997">
              <a:buClr>
                <a:schemeClr val="tx2"/>
              </a:buClr>
              <a:buSzPct val="101000"/>
              <a:buFont typeface="Courier New" pitchFamily="49" charset="0"/>
              <a:buChar char="o"/>
              <a:defRPr sz="1300"/>
            </a:lvl6pPr>
            <a:lvl7pPr marL="3301967" indent="-253997">
              <a:buClr>
                <a:schemeClr val="tx2"/>
              </a:buClr>
              <a:buFont typeface="Courier New" pitchFamily="49" charset="0"/>
              <a:buChar char="o"/>
              <a:defRPr sz="1300" baseline="0"/>
            </a:lvl7pPr>
            <a:lvl8pPr marL="3809962" indent="-253997">
              <a:buClr>
                <a:schemeClr val="tx2"/>
              </a:buClr>
              <a:buFont typeface="Courier New" pitchFamily="49" charset="0"/>
              <a:buChar char="o"/>
              <a:defRPr sz="1300" baseline="0"/>
            </a:lvl8pPr>
            <a:lvl9pPr marL="4317957" indent="-253997">
              <a:buClr>
                <a:schemeClr val="tx2"/>
              </a:buClr>
              <a:buFont typeface="Courier New" pitchFamily="49" charset="0"/>
              <a:buChar char="o"/>
              <a:defRPr sz="13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602" y="1813277"/>
            <a:ext cx="2956278" cy="4698999"/>
          </a:xfrm>
        </p:spPr>
        <p:txBody>
          <a:bodyPr anchor="t">
            <a:normAutofit/>
          </a:bodyPr>
          <a:lstStyle>
            <a:lvl1pPr marL="0" indent="0">
              <a:buNone/>
              <a:defRPr sz="1300"/>
            </a:lvl1pPr>
            <a:lvl2pPr marL="507995" indent="0">
              <a:buNone/>
              <a:defRPr sz="1300"/>
            </a:lvl2pPr>
            <a:lvl3pPr marL="1015990" indent="0">
              <a:buNone/>
              <a:defRPr sz="1100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79B7-D24A-4B83-938D-2F84C54ED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604" y="1541176"/>
            <a:ext cx="3664392" cy="1236949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604" y="2778125"/>
            <a:ext cx="3664393" cy="2811333"/>
          </a:xfrm>
        </p:spPr>
        <p:txBody>
          <a:bodyPr anchor="t">
            <a:normAutofit/>
          </a:bodyPr>
          <a:lstStyle>
            <a:lvl1pPr marL="0" indent="0">
              <a:buNone/>
              <a:defRPr sz="1300"/>
            </a:lvl1pPr>
            <a:lvl2pPr marL="507995" indent="0">
              <a:buNone/>
              <a:defRPr sz="1300"/>
            </a:lvl2pPr>
            <a:lvl3pPr marL="1015990" indent="0">
              <a:buNone/>
              <a:defRPr sz="1100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A3F6-E2A1-4DE1-B9D9-A931883F96B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5017949" y="1104875"/>
            <a:ext cx="2052376" cy="1700488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5193547" y="1779458"/>
            <a:ext cx="3810000" cy="3810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77361" y="4491751"/>
            <a:ext cx="1937717" cy="2121371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78487" y="1217012"/>
            <a:ext cx="2121370" cy="2121370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2087477" y="314371"/>
            <a:ext cx="2121370" cy="2121370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78486" y="6365705"/>
            <a:ext cx="2121371" cy="132639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51901" y="-68565"/>
            <a:ext cx="1610119" cy="186340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1026793" y="-179581"/>
            <a:ext cx="2121370" cy="2121370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1" y="734154"/>
            <a:ext cx="2121370" cy="2121370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8330591" y="-68565"/>
            <a:ext cx="1882741" cy="186340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797225" y="-68564"/>
            <a:ext cx="2121371" cy="1894942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8327171" y="1217010"/>
            <a:ext cx="1886160" cy="2121371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951860" y="5711496"/>
            <a:ext cx="1263549" cy="1955254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7401902" y="4847681"/>
            <a:ext cx="2121370" cy="2121370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77361" y="5498629"/>
            <a:ext cx="1504289" cy="2121371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87191" y="5322596"/>
            <a:ext cx="2121370" cy="2121370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797226" y="871098"/>
            <a:ext cx="2121370" cy="2121370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7176726" y="5711496"/>
            <a:ext cx="2121370" cy="2121370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9331338" y="664290"/>
            <a:ext cx="881993" cy="1392131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7055667" y="229458"/>
            <a:ext cx="1156973" cy="115697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7635697" y="1611829"/>
            <a:ext cx="1353614" cy="1353614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8021187" y="2277697"/>
            <a:ext cx="1156973" cy="115697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8610462" y="2957371"/>
            <a:ext cx="801453" cy="8014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761171" y="-112195"/>
            <a:ext cx="1326307" cy="775350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669598" y="-112195"/>
            <a:ext cx="1143364" cy="510988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77360" y="-112195"/>
            <a:ext cx="655848" cy="680321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308258" y="4801982"/>
            <a:ext cx="1552097" cy="155209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6435702" y="7211073"/>
            <a:ext cx="1239932" cy="493077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808888" y="7120933"/>
            <a:ext cx="1374466" cy="583216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8419617" y="7120935"/>
            <a:ext cx="1346009" cy="583214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2304" y="5491096"/>
            <a:ext cx="679144" cy="67914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77360" y="6858410"/>
            <a:ext cx="864552" cy="833691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77361" y="5731750"/>
            <a:ext cx="626138" cy="997289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8620" y="535984"/>
            <a:ext cx="664907" cy="1006338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526898" y="929771"/>
            <a:ext cx="1012019" cy="101201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54693" y="1613623"/>
            <a:ext cx="858881" cy="85888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412508" y="2096648"/>
            <a:ext cx="678184" cy="67818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71862" y="2132980"/>
            <a:ext cx="579738" cy="57973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8113908" y="-68565"/>
            <a:ext cx="1012020" cy="834259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9686804" y="-68565"/>
            <a:ext cx="526527" cy="681123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8609154" y="314371"/>
            <a:ext cx="1253912" cy="1253912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9905242" y="832892"/>
            <a:ext cx="308089" cy="1008880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8434301" y="809442"/>
            <a:ext cx="1077482" cy="1077482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8300045" y="1473862"/>
            <a:ext cx="675767" cy="67576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8477713" y="6234920"/>
            <a:ext cx="820383" cy="82038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7747647" y="5824727"/>
            <a:ext cx="820383" cy="82038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8327172" y="5475741"/>
            <a:ext cx="820383" cy="82038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9143371" y="6296123"/>
            <a:ext cx="672927" cy="6729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975813" y="4553159"/>
            <a:ext cx="615054" cy="61505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9346463" y="5619865"/>
            <a:ext cx="615054" cy="61505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9653989" y="5322594"/>
            <a:ext cx="559342" cy="615056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1603" y="750805"/>
            <a:ext cx="7916792" cy="1027194"/>
          </a:xfrm>
          <a:prstGeom prst="rect">
            <a:avLst/>
          </a:prstGeom>
        </p:spPr>
        <p:txBody>
          <a:bodyPr vert="horz" lIns="101599" tIns="50799" rIns="101599" bIns="50799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03" y="2008179"/>
            <a:ext cx="7916791" cy="4501597"/>
          </a:xfrm>
          <a:prstGeom prst="rect">
            <a:avLst/>
          </a:prstGeom>
        </p:spPr>
        <p:txBody>
          <a:bodyPr vert="horz" lIns="101599" tIns="50799" rIns="101599" bIns="50799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52604" y="6613123"/>
            <a:ext cx="2370667" cy="405694"/>
          </a:xfrm>
          <a:prstGeom prst="rect">
            <a:avLst/>
          </a:prstGeom>
        </p:spPr>
        <p:txBody>
          <a:bodyPr vert="horz" lIns="101599" tIns="50799" rIns="101599" bIns="50799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2162" y="6613123"/>
            <a:ext cx="5840443" cy="405694"/>
          </a:xfrm>
          <a:prstGeom prst="rect">
            <a:avLst/>
          </a:prstGeom>
        </p:spPr>
        <p:txBody>
          <a:bodyPr vert="horz" lIns="101599" tIns="50799" rIns="101599" bIns="50799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87" y="6613123"/>
            <a:ext cx="675874" cy="405694"/>
          </a:xfrm>
          <a:prstGeom prst="rect">
            <a:avLst/>
          </a:prstGeom>
        </p:spPr>
        <p:txBody>
          <a:bodyPr vert="horz" lIns="101599" tIns="50799" rIns="101599" bIns="50799" rtlCol="0" anchor="b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A7B9-EEE2-4D4E-9EC1-6C74988C99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759080" y="6060248"/>
            <a:ext cx="2121371" cy="1631853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9523271" y="3758825"/>
            <a:ext cx="340344" cy="34034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9331338" y="3928997"/>
            <a:ext cx="340344" cy="34034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9564898" y="4098330"/>
            <a:ext cx="340344" cy="34034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71863" y="2998809"/>
            <a:ext cx="519586" cy="51958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526898" y="3518395"/>
            <a:ext cx="509744" cy="50974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300287" y="3758825"/>
            <a:ext cx="391161" cy="39116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96223" y="2868310"/>
            <a:ext cx="1511601" cy="2121371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859026" y="2661574"/>
            <a:ext cx="1353614" cy="1353614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507995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0996" indent="-380996" algn="l" defTabSz="507995" rtl="0" eaLnBrk="1" latinLnBrk="0" hangingPunct="1">
        <a:spcBef>
          <a:spcPct val="20000"/>
        </a:spcBef>
        <a:spcAft>
          <a:spcPts val="667"/>
        </a:spcAft>
        <a:buClr>
          <a:schemeClr val="tx2"/>
        </a:buClr>
        <a:buFont typeface="Wingdings 2" charset="2"/>
        <a:buChar char="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825492" indent="-317497" algn="l" defTabSz="507995" rtl="0" eaLnBrk="1" latinLnBrk="0" hangingPunct="1">
        <a:spcBef>
          <a:spcPct val="20000"/>
        </a:spcBef>
        <a:spcAft>
          <a:spcPts val="667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69987" indent="-253997" algn="l" defTabSz="507995" rtl="0" eaLnBrk="1" latinLnBrk="0" hangingPunct="1">
        <a:spcBef>
          <a:spcPct val="20000"/>
        </a:spcBef>
        <a:spcAft>
          <a:spcPts val="667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77982" indent="-253997" algn="l" defTabSz="507995" rtl="0" eaLnBrk="1" latinLnBrk="0" hangingPunct="1">
        <a:spcBef>
          <a:spcPct val="20000"/>
        </a:spcBef>
        <a:spcAft>
          <a:spcPts val="667"/>
        </a:spcAft>
        <a:buClr>
          <a:schemeClr val="tx2"/>
        </a:buClr>
        <a:buFont typeface="Wingdings 2" charset="2"/>
        <a:buChar char="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977" indent="-253997" algn="l" defTabSz="507995" rtl="0" eaLnBrk="1" latinLnBrk="0" hangingPunct="1">
        <a:spcBef>
          <a:spcPct val="20000"/>
        </a:spcBef>
        <a:spcAft>
          <a:spcPts val="667"/>
        </a:spcAft>
        <a:buClr>
          <a:schemeClr val="tx2"/>
        </a:buClr>
        <a:buFont typeface="Wingdings 2" charset="2"/>
        <a:buChar char="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5079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5079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5079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5079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pn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7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08000" y="1752600"/>
            <a:ext cx="9372600" cy="1752600"/>
          </a:xfrm>
        </p:spPr>
        <p:txBody>
          <a:bodyPr lIns="0" tIns="0" rIns="0" bIns="0" anchor="t">
            <a:noAutofit/>
          </a:bodyPr>
          <a:lstStyle/>
          <a:p>
            <a:pPr>
              <a:lnSpc>
                <a:spcPct val="95000"/>
              </a:lnSpc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</a:rPr>
              <a:t>Solar House Presentation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03400" y="5105400"/>
            <a:ext cx="6616700" cy="91440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Advisor: Dr.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Korakakis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4" name="Picture 2" descr="C:\Users\Alex\Desktop\Peak back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70400" y="4572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WVU Solar House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22800" y="4876798"/>
            <a:ext cx="5918200" cy="377795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u="sng" dirty="0" smtClean="0"/>
              <a:t>Faculty Advisors</a:t>
            </a:r>
          </a:p>
          <a:p>
            <a:r>
              <a:rPr lang="en-US" sz="1200" b="1" dirty="0" smtClean="0"/>
              <a:t>Dr. </a:t>
            </a:r>
            <a:r>
              <a:rPr lang="en-US" sz="1200" b="1" dirty="0" err="1" smtClean="0"/>
              <a:t>Dimitris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Korakakis</a:t>
            </a:r>
            <a:r>
              <a:rPr lang="en-US" sz="1200" b="1" dirty="0" smtClean="0"/>
              <a:t> </a:t>
            </a:r>
            <a:r>
              <a:rPr lang="en-US" sz="1400" dirty="0" smtClean="0"/>
              <a:t>	</a:t>
            </a:r>
          </a:p>
          <a:p>
            <a:r>
              <a:rPr lang="en-US" sz="900" dirty="0" smtClean="0"/>
              <a:t>(Statler College of Engineering and Mineral Resources) </a:t>
            </a:r>
          </a:p>
          <a:p>
            <a:r>
              <a:rPr lang="en-US" sz="1200" b="1" dirty="0" smtClean="0"/>
              <a:t>Eve Fox</a:t>
            </a:r>
          </a:p>
          <a:p>
            <a:r>
              <a:rPr lang="en-US" sz="900" dirty="0" smtClean="0"/>
              <a:t>(College of Creative Arts)                                   </a:t>
            </a:r>
          </a:p>
          <a:p>
            <a:r>
              <a:rPr lang="en-US" sz="1200" b="1" dirty="0" smtClean="0"/>
              <a:t>Chris Haddox </a:t>
            </a:r>
          </a:p>
          <a:p>
            <a:r>
              <a:rPr lang="en-US" sz="850" dirty="0" smtClean="0"/>
              <a:t>(</a:t>
            </a:r>
            <a:r>
              <a:rPr lang="en-US" sz="850" dirty="0"/>
              <a:t>Davis</a:t>
            </a:r>
            <a:r>
              <a:rPr lang="en-US" sz="850" i="1" dirty="0"/>
              <a:t> </a:t>
            </a:r>
            <a:r>
              <a:rPr lang="en-US" sz="850" dirty="0"/>
              <a:t>College of Agriculture, Natural Resources and Design )</a:t>
            </a:r>
            <a:r>
              <a:rPr lang="en-US" sz="850" dirty="0" smtClean="0"/>
              <a:t> </a:t>
            </a:r>
          </a:p>
          <a:p>
            <a:r>
              <a:rPr lang="en-US" sz="1200" b="1" dirty="0" smtClean="0"/>
              <a:t>Erica Lindsay </a:t>
            </a:r>
          </a:p>
          <a:p>
            <a:r>
              <a:rPr lang="en-US" sz="900" dirty="0" smtClean="0"/>
              <a:t>(Reed School of Journalism) </a:t>
            </a:r>
          </a:p>
          <a:p>
            <a:r>
              <a:rPr lang="en-US" sz="1200" b="1" dirty="0" smtClean="0"/>
              <a:t>Dr. Clement Solomon                                                  </a:t>
            </a:r>
          </a:p>
          <a:p>
            <a:r>
              <a:rPr lang="en-US" sz="900" dirty="0" smtClean="0"/>
              <a:t>(Office of Sustainability)</a:t>
            </a:r>
          </a:p>
          <a:p>
            <a:endParaRPr lang="en-US" sz="900" dirty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 smtClean="0"/>
          </a:p>
          <a:p>
            <a:r>
              <a:rPr lang="en-US" u="sng" dirty="0" smtClean="0"/>
              <a:t>Student Officers</a:t>
            </a:r>
          </a:p>
          <a:p>
            <a:r>
              <a:rPr lang="en-US" sz="1100" b="1" dirty="0" smtClean="0"/>
              <a:t>Kenneth Hite </a:t>
            </a:r>
            <a:r>
              <a:rPr lang="en-US" sz="1200" b="1" dirty="0" smtClean="0"/>
              <a:t>– </a:t>
            </a:r>
            <a:r>
              <a:rPr lang="en-US" sz="1100" b="1" dirty="0" smtClean="0"/>
              <a:t>Statler</a:t>
            </a:r>
          </a:p>
          <a:p>
            <a:r>
              <a:rPr lang="en-US" sz="900" dirty="0" smtClean="0"/>
              <a:t>(President) </a:t>
            </a:r>
          </a:p>
          <a:p>
            <a:r>
              <a:rPr lang="en-US" sz="1100" b="1" dirty="0"/>
              <a:t>Kathleen Baker </a:t>
            </a:r>
            <a:r>
              <a:rPr lang="en-US" sz="1200" b="1" dirty="0" smtClean="0"/>
              <a:t>–  </a:t>
            </a:r>
            <a:r>
              <a:rPr lang="en-US" sz="1100" b="1" dirty="0" smtClean="0"/>
              <a:t>Statler &amp; CAC</a:t>
            </a:r>
            <a:endParaRPr lang="en-US" sz="1100" b="1" dirty="0"/>
          </a:p>
          <a:p>
            <a:r>
              <a:rPr lang="en-US" sz="900" dirty="0"/>
              <a:t>(Vice-President of Creative Arts</a:t>
            </a:r>
            <a:r>
              <a:rPr lang="en-US" sz="900" dirty="0" smtClean="0"/>
              <a:t>)</a:t>
            </a:r>
          </a:p>
          <a:p>
            <a:r>
              <a:rPr lang="en-US" sz="1100" b="1" dirty="0" smtClean="0"/>
              <a:t>Brigid Cain </a:t>
            </a:r>
            <a:r>
              <a:rPr lang="en-US" sz="1200" b="1" dirty="0" smtClean="0"/>
              <a:t>- </a:t>
            </a:r>
            <a:r>
              <a:rPr lang="en-US" sz="1100" b="1" dirty="0"/>
              <a:t>S</a:t>
            </a:r>
            <a:r>
              <a:rPr lang="en-US" sz="1100" b="1" dirty="0" smtClean="0"/>
              <a:t>tatler</a:t>
            </a:r>
          </a:p>
          <a:p>
            <a:r>
              <a:rPr lang="en-US" sz="900" dirty="0" smtClean="0"/>
              <a:t>(</a:t>
            </a:r>
            <a:r>
              <a:rPr lang="en-US" sz="900" dirty="0"/>
              <a:t>Vice-President of Architecture</a:t>
            </a:r>
            <a:r>
              <a:rPr lang="en-US" sz="900" dirty="0" smtClean="0"/>
              <a:t>)</a:t>
            </a:r>
          </a:p>
          <a:p>
            <a:r>
              <a:rPr lang="en-US" sz="1200" b="1" dirty="0"/>
              <a:t>Nick Ratcliff </a:t>
            </a:r>
            <a:r>
              <a:rPr lang="en-US" sz="1200" b="1" dirty="0" smtClean="0"/>
              <a:t> - </a:t>
            </a:r>
            <a:r>
              <a:rPr lang="en-US" sz="1100" b="1" dirty="0" smtClean="0"/>
              <a:t>Davis</a:t>
            </a:r>
            <a:endParaRPr lang="en-US" sz="1100" b="1" dirty="0"/>
          </a:p>
          <a:p>
            <a:r>
              <a:rPr lang="en-US" sz="900" dirty="0"/>
              <a:t>(Vice-President of PR/Marketing</a:t>
            </a:r>
            <a:r>
              <a:rPr lang="en-US" sz="900" dirty="0" smtClean="0"/>
              <a:t>)</a:t>
            </a:r>
            <a:endParaRPr lang="en-US" sz="900" dirty="0"/>
          </a:p>
          <a:p>
            <a:r>
              <a:rPr lang="en-US" sz="1200" b="1" dirty="0"/>
              <a:t>Stephen </a:t>
            </a:r>
            <a:r>
              <a:rPr lang="en-US" sz="1200" b="1" dirty="0" smtClean="0"/>
              <a:t>Rebinski – </a:t>
            </a:r>
            <a:r>
              <a:rPr lang="en-US" sz="1100" b="1" dirty="0" smtClean="0"/>
              <a:t>B&amp;E</a:t>
            </a:r>
          </a:p>
          <a:p>
            <a:r>
              <a:rPr lang="en-US" sz="900" dirty="0" smtClean="0"/>
              <a:t>(</a:t>
            </a:r>
            <a:r>
              <a:rPr lang="en-US" sz="900" dirty="0"/>
              <a:t>Vice-President of Finance/Treasurer)</a:t>
            </a:r>
          </a:p>
          <a:p>
            <a:r>
              <a:rPr lang="en-US" sz="1100" b="1" dirty="0" smtClean="0"/>
              <a:t>Alex </a:t>
            </a:r>
            <a:r>
              <a:rPr lang="en-US" sz="1100" b="1" dirty="0"/>
              <a:t>Roberts </a:t>
            </a:r>
            <a:r>
              <a:rPr lang="en-US" sz="1100" b="1" dirty="0" smtClean="0"/>
              <a:t>- Statler</a:t>
            </a:r>
            <a:endParaRPr lang="en-US" sz="1100" b="1" dirty="0"/>
          </a:p>
          <a:p>
            <a:r>
              <a:rPr lang="en-US" sz="800" dirty="0"/>
              <a:t>(Vice-President of Engineering</a:t>
            </a:r>
            <a:r>
              <a:rPr lang="en-US" sz="800" dirty="0" smtClean="0"/>
              <a:t>)</a:t>
            </a:r>
          </a:p>
          <a:p>
            <a:r>
              <a:rPr lang="en-US" sz="1100" b="1" dirty="0"/>
              <a:t>Brian </a:t>
            </a:r>
            <a:r>
              <a:rPr lang="en-US" sz="1100" b="1" dirty="0" smtClean="0"/>
              <a:t>Neff - Statler</a:t>
            </a:r>
            <a:endParaRPr lang="en-US" sz="1100" b="1" dirty="0"/>
          </a:p>
          <a:p>
            <a:r>
              <a:rPr lang="en-US" sz="800" dirty="0"/>
              <a:t>(Secretary)</a:t>
            </a:r>
          </a:p>
          <a:p>
            <a:endParaRPr lang="en-US" sz="800" dirty="0"/>
          </a:p>
          <a:p>
            <a:endParaRPr lang="en-US" sz="850" dirty="0"/>
          </a:p>
          <a:p>
            <a:endParaRPr lang="en-US" sz="900" dirty="0"/>
          </a:p>
          <a:p>
            <a:endParaRPr lang="en-US" u="sng" dirty="0" smtClean="0"/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Creating PEAK</a:t>
            </a:r>
            <a:endParaRPr lang="en-US" sz="4000" b="1" dirty="0"/>
          </a:p>
        </p:txBody>
      </p:sp>
      <p:pic>
        <p:nvPicPr>
          <p:cNvPr id="6" name="Content Placeholder 5" descr="panel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4001" y="2059876"/>
            <a:ext cx="6551998" cy="4964277"/>
          </a:xfrm>
        </p:spPr>
      </p:pic>
    </p:spTree>
    <p:extLst>
      <p:ext uri="{BB962C8B-B14F-4D97-AF65-F5344CB8AC3E}">
        <p14:creationId xmlns:p14="http://schemas.microsoft.com/office/powerpoint/2010/main" val="82106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</a:rPr>
              <a:t>Key Innovations</a:t>
            </a:r>
            <a:endParaRPr lang="en-US" sz="4300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279400" y="1219200"/>
            <a:ext cx="9601200" cy="3657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Smart-home</a:t>
            </a:r>
            <a:endParaRPr lang="en-US" sz="3600" dirty="0" smtClean="0"/>
          </a:p>
          <a:p>
            <a:r>
              <a:rPr lang="en-US" sz="3600" dirty="0" smtClean="0"/>
              <a:t>International </a:t>
            </a:r>
            <a:r>
              <a:rPr lang="en-US" sz="3600" dirty="0" smtClean="0"/>
              <a:t>Collaboration</a:t>
            </a:r>
            <a:endParaRPr lang="en-US" sz="3600" dirty="0" smtClean="0"/>
          </a:p>
          <a:p>
            <a:r>
              <a:rPr lang="en-US" sz="3600" dirty="0" smtClean="0"/>
              <a:t>Strong Undergraduate </a:t>
            </a:r>
            <a:r>
              <a:rPr lang="en-US" sz="3600" dirty="0" smtClean="0"/>
              <a:t>Participation</a:t>
            </a:r>
            <a:endParaRPr lang="en-US" sz="3600" dirty="0" smtClean="0"/>
          </a:p>
          <a:p>
            <a:r>
              <a:rPr lang="en-US" sz="3600" dirty="0" smtClean="0"/>
              <a:t>Log Cabin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623" y="4321325"/>
            <a:ext cx="4465777" cy="296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85" y="914400"/>
            <a:ext cx="2022492" cy="1566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4302034"/>
            <a:ext cx="4622800" cy="308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Monitoring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726118"/>
            <a:ext cx="9902826" cy="513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298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production and dissipation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1770414"/>
            <a:ext cx="9756774" cy="523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718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425" y="423334"/>
            <a:ext cx="7916792" cy="1027194"/>
          </a:xfrm>
        </p:spPr>
        <p:txBody>
          <a:bodyPr/>
          <a:lstStyle/>
          <a:p>
            <a:pPr algn="ctr"/>
            <a:r>
              <a:rPr lang="en-US" dirty="0" smtClean="0"/>
              <a:t>Sponsors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67" y="2865303"/>
            <a:ext cx="1704903" cy="17049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" y="4767680"/>
            <a:ext cx="2348517" cy="10743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34" y="3232491"/>
            <a:ext cx="2542681" cy="10008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4756009"/>
            <a:ext cx="3132667" cy="10859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667" y="1852882"/>
            <a:ext cx="2199901" cy="8625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55" y="6432017"/>
            <a:ext cx="2378946" cy="8839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4" b="30539"/>
          <a:stretch/>
        </p:blipFill>
        <p:spPr>
          <a:xfrm>
            <a:off x="169333" y="1608667"/>
            <a:ext cx="2527731" cy="11983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7" y="2963333"/>
            <a:ext cx="2905394" cy="145269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9" b="25753"/>
          <a:stretch/>
        </p:blipFill>
        <p:spPr>
          <a:xfrm>
            <a:off x="7789333" y="2972153"/>
            <a:ext cx="2370667" cy="12372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67" y="4676918"/>
            <a:ext cx="1689100" cy="108041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418" y="1967606"/>
            <a:ext cx="1938867" cy="702733"/>
          </a:xfrm>
          <a:prstGeom prst="rect">
            <a:avLst/>
          </a:prstGeom>
        </p:spPr>
      </p:pic>
      <p:pic>
        <p:nvPicPr>
          <p:cNvPr id="2050" name="Picture 2" descr="http://www.zmm.com/images/stories/misc/zmm_150_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1722160"/>
            <a:ext cx="2786786" cy="107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94000" y="4782844"/>
            <a:ext cx="1693333" cy="97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/>
          <p:nvPr/>
        </p:nvPicPr>
        <p:blipFill>
          <a:blip r:embed="rId15" cstate="print"/>
          <a:srcRect l="10453" t="25399" r="13545" b="27139"/>
          <a:stretch>
            <a:fillRect/>
          </a:stretch>
        </p:blipFill>
        <p:spPr bwMode="auto">
          <a:xfrm>
            <a:off x="6011333" y="6286509"/>
            <a:ext cx="2370667" cy="11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9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605" y="423334"/>
            <a:ext cx="7916792" cy="1027194"/>
          </a:xfrm>
        </p:spPr>
        <p:txBody>
          <a:bodyPr/>
          <a:lstStyle/>
          <a:p>
            <a:r>
              <a:rPr lang="en-US" dirty="0" smtClean="0"/>
              <a:t>Faculty Advisors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Principle Investigator: </a:t>
            </a:r>
          </a:p>
          <a:p>
            <a:pPr lvl="2"/>
            <a:r>
              <a:rPr lang="en-US" sz="2400" dirty="0" err="1"/>
              <a:t>Dimitris</a:t>
            </a:r>
            <a:r>
              <a:rPr lang="en-US" sz="2400" dirty="0"/>
              <a:t> </a:t>
            </a:r>
            <a:r>
              <a:rPr lang="en-US" sz="2400" dirty="0" err="1"/>
              <a:t>Korakakis</a:t>
            </a:r>
            <a:r>
              <a:rPr lang="en-US" sz="2400" dirty="0"/>
              <a:t>	-</a:t>
            </a:r>
            <a:r>
              <a:rPr lang="en-US" sz="2400" dirty="0" err="1"/>
              <a:t>Statler</a:t>
            </a:r>
            <a:endParaRPr lang="en-US" sz="2400" dirty="0"/>
          </a:p>
          <a:p>
            <a:endParaRPr lang="en-US" sz="2700" dirty="0"/>
          </a:p>
          <a:p>
            <a:r>
              <a:rPr lang="en-US" sz="2700" dirty="0"/>
              <a:t>Acting Co-Principle Investigators: </a:t>
            </a:r>
          </a:p>
          <a:p>
            <a:pPr lvl="2"/>
            <a:r>
              <a:rPr lang="en-US" sz="2400" dirty="0"/>
              <a:t>Stefano </a:t>
            </a:r>
            <a:r>
              <a:rPr lang="en-US" sz="2400" dirty="0" err="1"/>
              <a:t>Cordiner</a:t>
            </a:r>
            <a:r>
              <a:rPr lang="en-US" sz="2400" dirty="0"/>
              <a:t>		-UTV</a:t>
            </a:r>
          </a:p>
          <a:p>
            <a:pPr lvl="2"/>
            <a:r>
              <a:rPr lang="en-US" sz="2400" dirty="0"/>
              <a:t>Jim </a:t>
            </a:r>
            <a:r>
              <a:rPr lang="en-US" sz="2400" dirty="0" err="1"/>
              <a:t>Ebel</a:t>
            </a:r>
            <a:r>
              <a:rPr lang="en-US" sz="2400" dirty="0"/>
              <a:t>				-</a:t>
            </a:r>
            <a:r>
              <a:rPr lang="en-US" sz="2400" dirty="0" err="1"/>
              <a:t>SoJ</a:t>
            </a:r>
            <a:endParaRPr lang="en-US" sz="2400" dirty="0"/>
          </a:p>
          <a:p>
            <a:pPr lvl="2"/>
            <a:r>
              <a:rPr lang="en-US" sz="2400" dirty="0"/>
              <a:t>Eve </a:t>
            </a:r>
            <a:r>
              <a:rPr lang="en-US" sz="2400" dirty="0" err="1"/>
              <a:t>Faulkes</a:t>
            </a:r>
            <a:r>
              <a:rPr lang="en-US" sz="2400" dirty="0"/>
              <a:t>			-CCA</a:t>
            </a:r>
          </a:p>
          <a:p>
            <a:pPr lvl="2"/>
            <a:r>
              <a:rPr lang="en-US" sz="2400" dirty="0"/>
              <a:t>Chris </a:t>
            </a:r>
            <a:r>
              <a:rPr lang="en-US" sz="2400" dirty="0" err="1"/>
              <a:t>Haddox</a:t>
            </a:r>
            <a:r>
              <a:rPr lang="en-US" sz="2400" dirty="0"/>
              <a:t>			-Davis</a:t>
            </a:r>
          </a:p>
          <a:p>
            <a:pPr lvl="2"/>
            <a:r>
              <a:rPr lang="en-US" sz="2400" dirty="0"/>
              <a:t>Clement Solomon		-</a:t>
            </a:r>
            <a:r>
              <a:rPr lang="en-US" sz="2400" dirty="0" err="1" smtClean="0"/>
              <a:t>OoS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81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605" y="508001"/>
            <a:ext cx="7916792" cy="1027194"/>
          </a:xfrm>
        </p:spPr>
        <p:txBody>
          <a:bodyPr/>
          <a:lstStyle/>
          <a:p>
            <a:r>
              <a:rPr lang="en-US" dirty="0" smtClean="0"/>
              <a:t>Special Thanks to: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0029" y="1153975"/>
            <a:ext cx="4535971" cy="5659669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endParaRPr lang="en-US" sz="2600" dirty="0"/>
          </a:p>
          <a:p>
            <a:r>
              <a:rPr lang="en-US" sz="2600" dirty="0"/>
              <a:t>West Virginia University </a:t>
            </a:r>
          </a:p>
          <a:p>
            <a:r>
              <a:rPr lang="en-US" sz="2600" dirty="0"/>
              <a:t>Admins:</a:t>
            </a:r>
          </a:p>
          <a:p>
            <a:pPr marL="380996" indent="-380996">
              <a:buFont typeface="Arial" pitchFamily="34" charset="0"/>
              <a:buChar char="•"/>
            </a:pPr>
            <a:r>
              <a:rPr lang="en-US" dirty="0"/>
              <a:t>Gene </a:t>
            </a:r>
            <a:r>
              <a:rPr lang="en-US" dirty="0" err="1"/>
              <a:t>Cilento</a:t>
            </a:r>
            <a:endParaRPr lang="en-US" dirty="0"/>
          </a:p>
          <a:p>
            <a:pPr marL="380996" indent="-380996">
              <a:buFont typeface="Arial" pitchFamily="34" charset="0"/>
              <a:buChar char="•"/>
            </a:pPr>
            <a:r>
              <a:rPr lang="en-US" dirty="0"/>
              <a:t>Russ Dean</a:t>
            </a:r>
          </a:p>
          <a:p>
            <a:pPr marL="380996" indent="-380996">
              <a:buFont typeface="Arial" pitchFamily="34" charset="0"/>
              <a:buChar char="•"/>
            </a:pPr>
            <a:r>
              <a:rPr lang="en-US" dirty="0"/>
              <a:t>Diana </a:t>
            </a:r>
            <a:r>
              <a:rPr lang="en-US" dirty="0" err="1"/>
              <a:t>Martinelli</a:t>
            </a:r>
            <a:endParaRPr lang="en-US" dirty="0"/>
          </a:p>
          <a:p>
            <a:pPr marL="380996" indent="-380996">
              <a:buFont typeface="Arial" pitchFamily="34" charset="0"/>
              <a:buChar char="•"/>
            </a:pPr>
            <a:r>
              <a:rPr lang="en-US" dirty="0"/>
              <a:t>Warren Myers</a:t>
            </a:r>
          </a:p>
          <a:p>
            <a:pPr marL="380996" indent="-380996">
              <a:buFont typeface="Arial" pitchFamily="34" charset="0"/>
              <a:buChar char="•"/>
            </a:pPr>
            <a:r>
              <a:rPr lang="en-US" dirty="0"/>
              <a:t>Daniel Robison</a:t>
            </a:r>
          </a:p>
          <a:p>
            <a:pPr marL="380996" indent="-380996">
              <a:buFont typeface="Arial" pitchFamily="34" charset="0"/>
              <a:buChar char="•"/>
            </a:pPr>
            <a:r>
              <a:rPr lang="en-US" dirty="0"/>
              <a:t>Brian </a:t>
            </a:r>
            <a:r>
              <a:rPr lang="en-US" dirty="0" err="1"/>
              <a:t>Woerner</a:t>
            </a:r>
            <a:endParaRPr lang="en-US" dirty="0"/>
          </a:p>
          <a:p>
            <a:endParaRPr lang="en-US" dirty="0"/>
          </a:p>
          <a:p>
            <a:r>
              <a:rPr lang="en-US" sz="2200" dirty="0"/>
              <a:t>University of Rome Tor </a:t>
            </a:r>
          </a:p>
          <a:p>
            <a:r>
              <a:rPr lang="en-US" sz="2200" dirty="0" err="1"/>
              <a:t>Vergata</a:t>
            </a:r>
            <a:r>
              <a:rPr lang="en-US" sz="2200" dirty="0"/>
              <a:t> Faculty:</a:t>
            </a:r>
          </a:p>
          <a:p>
            <a:pPr marL="380996" indent="-380996">
              <a:buFont typeface="Arial" pitchFamily="34" charset="0"/>
              <a:buChar char="•"/>
            </a:pPr>
            <a:r>
              <a:rPr lang="en-US" sz="2200" dirty="0"/>
              <a:t>Stefano </a:t>
            </a:r>
            <a:r>
              <a:rPr lang="en-US" sz="2200" dirty="0" err="1"/>
              <a:t>Cordiner</a:t>
            </a:r>
            <a:endParaRPr lang="en-US" sz="2200" dirty="0"/>
          </a:p>
          <a:p>
            <a:pPr marL="380996" indent="-380996">
              <a:buFont typeface="Arial" pitchFamily="34" charset="0"/>
              <a:buChar char="•"/>
            </a:pPr>
            <a:r>
              <a:rPr lang="en-US" sz="2200" dirty="0" err="1"/>
              <a:t>Viccenzo</a:t>
            </a:r>
            <a:r>
              <a:rPr lang="en-US" sz="2200" dirty="0"/>
              <a:t> </a:t>
            </a:r>
            <a:r>
              <a:rPr lang="en-US" sz="2200" dirty="0" err="1"/>
              <a:t>Mulone</a:t>
            </a:r>
            <a:endParaRPr lang="en-US" sz="2200" dirty="0"/>
          </a:p>
          <a:p>
            <a:pPr marL="380996" indent="-380996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22313" y="1608667"/>
            <a:ext cx="4599021" cy="5710966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r>
              <a:rPr lang="en-US" sz="2600" dirty="0"/>
              <a:t>West Virginia University Faculty and Staff:</a:t>
            </a:r>
          </a:p>
          <a:p>
            <a:pPr marL="317497" indent="-317497">
              <a:buFont typeface="Arial" pitchFamily="34" charset="0"/>
              <a:buChar char="•"/>
            </a:pPr>
            <a:r>
              <a:rPr lang="en-US" dirty="0"/>
              <a:t>Bonnie </a:t>
            </a:r>
            <a:r>
              <a:rPr lang="en-US" dirty="0" err="1"/>
              <a:t>Burchinal</a:t>
            </a:r>
            <a:endParaRPr lang="en-US" dirty="0"/>
          </a:p>
          <a:p>
            <a:pPr marL="317497" indent="-317497">
              <a:buFont typeface="Arial" pitchFamily="34" charset="0"/>
              <a:buChar char="•"/>
            </a:pPr>
            <a:r>
              <a:rPr lang="en-US" dirty="0"/>
              <a:t>David </a:t>
            </a:r>
            <a:r>
              <a:rPr lang="en-US" dirty="0" err="1"/>
              <a:t>DeVallance</a:t>
            </a:r>
            <a:endParaRPr lang="en-US" dirty="0"/>
          </a:p>
          <a:p>
            <a:pPr marL="317497" indent="-317497">
              <a:buFont typeface="Arial" pitchFamily="34" charset="0"/>
              <a:buChar char="•"/>
            </a:pPr>
            <a:r>
              <a:rPr lang="en-US" dirty="0"/>
              <a:t>Mary Dillon</a:t>
            </a:r>
          </a:p>
          <a:p>
            <a:pPr marL="317497" indent="-317497">
              <a:buFont typeface="Arial" pitchFamily="34" charset="0"/>
              <a:buChar char="•"/>
            </a:pPr>
            <a:r>
              <a:rPr lang="en-US" dirty="0"/>
              <a:t>Scott Fleming</a:t>
            </a:r>
          </a:p>
          <a:p>
            <a:pPr marL="317497" indent="-317497">
              <a:buFont typeface="Arial" pitchFamily="34" charset="0"/>
              <a:buChar char="•"/>
            </a:pPr>
            <a:r>
              <a:rPr lang="en-US" dirty="0"/>
              <a:t>Karen Grimm</a:t>
            </a:r>
          </a:p>
          <a:p>
            <a:pPr marL="317497" indent="-317497">
              <a:buFont typeface="Arial" pitchFamily="34" charset="0"/>
              <a:buChar char="•"/>
            </a:pPr>
            <a:r>
              <a:rPr lang="en-US" dirty="0"/>
              <a:t>Wesley Kimble</a:t>
            </a:r>
          </a:p>
          <a:p>
            <a:pPr marL="317497" indent="-317497">
              <a:buFont typeface="Arial" pitchFamily="34" charset="0"/>
              <a:buChar char="•"/>
            </a:pPr>
            <a:r>
              <a:rPr lang="en-US" dirty="0"/>
              <a:t>Beth </a:t>
            </a:r>
            <a:r>
              <a:rPr lang="en-US" dirty="0" err="1"/>
              <a:t>Loflin</a:t>
            </a:r>
            <a:endParaRPr lang="en-US" dirty="0"/>
          </a:p>
          <a:p>
            <a:pPr marL="317497" indent="-317497">
              <a:buFont typeface="Arial" pitchFamily="34" charset="0"/>
              <a:buChar char="•"/>
            </a:pPr>
            <a:r>
              <a:rPr lang="en-US" dirty="0"/>
              <a:t>Bryan Martin</a:t>
            </a:r>
          </a:p>
          <a:p>
            <a:pPr marL="317497" indent="-317497">
              <a:buFont typeface="Arial" pitchFamily="34" charset="0"/>
              <a:buChar char="•"/>
            </a:pPr>
            <a:r>
              <a:rPr lang="en-US" dirty="0"/>
              <a:t>Chris Randall</a:t>
            </a:r>
          </a:p>
          <a:p>
            <a:pPr marL="317497" indent="-317497">
              <a:buFont typeface="Arial" pitchFamily="34" charset="0"/>
              <a:buChar char="•"/>
            </a:pPr>
            <a:r>
              <a:rPr lang="en-US" dirty="0"/>
              <a:t>Nicole </a:t>
            </a:r>
            <a:r>
              <a:rPr lang="en-US" dirty="0" err="1"/>
              <a:t>Riggleman</a:t>
            </a:r>
            <a:endParaRPr lang="en-US" dirty="0"/>
          </a:p>
          <a:p>
            <a:pPr marL="317497" indent="-317497">
              <a:buFont typeface="Arial" pitchFamily="34" charset="0"/>
              <a:buChar char="•"/>
            </a:pPr>
            <a:r>
              <a:rPr lang="en-US" dirty="0"/>
              <a:t>Jake Stump</a:t>
            </a:r>
          </a:p>
          <a:p>
            <a:pPr marL="317497" indent="-317497">
              <a:buFont typeface="Arial" pitchFamily="34" charset="0"/>
              <a:buChar char="•"/>
            </a:pPr>
            <a:r>
              <a:rPr lang="en-US" dirty="0"/>
              <a:t>Cynthia Tanner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9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605" y="508001"/>
            <a:ext cx="7916792" cy="1027194"/>
          </a:xfrm>
        </p:spPr>
        <p:txBody>
          <a:bodyPr/>
          <a:lstStyle/>
          <a:p>
            <a:r>
              <a:rPr lang="en-US" dirty="0" smtClean="0"/>
              <a:t>Student List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3818" y="1325847"/>
            <a:ext cx="4535971" cy="5642568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r>
              <a:rPr lang="en-US" dirty="0" smtClean="0"/>
              <a:t>Bryan </a:t>
            </a:r>
            <a:r>
              <a:rPr lang="en-US" dirty="0" err="1"/>
              <a:t>Turek</a:t>
            </a:r>
            <a:endParaRPr lang="en-US" dirty="0"/>
          </a:p>
          <a:p>
            <a:r>
              <a:rPr lang="en-US" dirty="0"/>
              <a:t>Bryant </a:t>
            </a:r>
            <a:r>
              <a:rPr lang="en-US" dirty="0" err="1"/>
              <a:t>Donato</a:t>
            </a:r>
            <a:endParaRPr lang="en-US" dirty="0"/>
          </a:p>
          <a:p>
            <a:r>
              <a:rPr lang="en-US" dirty="0"/>
              <a:t>Colby Ray Davis</a:t>
            </a:r>
          </a:p>
          <a:p>
            <a:r>
              <a:rPr lang="en-US" dirty="0"/>
              <a:t>Daniel Rose</a:t>
            </a:r>
          </a:p>
          <a:p>
            <a:r>
              <a:rPr lang="en-US" dirty="0"/>
              <a:t>Dana Amber Shearer</a:t>
            </a:r>
          </a:p>
          <a:p>
            <a:r>
              <a:rPr lang="en-US" dirty="0"/>
              <a:t>James Carrier</a:t>
            </a:r>
          </a:p>
          <a:p>
            <a:r>
              <a:rPr lang="en-US" dirty="0" smtClean="0"/>
              <a:t>Edgardo </a:t>
            </a:r>
            <a:r>
              <a:rPr lang="en-US" dirty="0"/>
              <a:t>Juan </a:t>
            </a:r>
            <a:r>
              <a:rPr lang="en-US" dirty="0" err="1"/>
              <a:t>Antuna</a:t>
            </a:r>
            <a:r>
              <a:rPr lang="en-US" dirty="0"/>
              <a:t> </a:t>
            </a:r>
            <a:r>
              <a:rPr lang="en-US" dirty="0" err="1"/>
              <a:t>Esclusa</a:t>
            </a:r>
            <a:endParaRPr lang="en-US" dirty="0"/>
          </a:p>
          <a:p>
            <a:r>
              <a:rPr lang="en-US" dirty="0" smtClean="0"/>
              <a:t>Mathew </a:t>
            </a:r>
            <a:r>
              <a:rPr lang="en-US" dirty="0"/>
              <a:t>Joseph Myles</a:t>
            </a:r>
          </a:p>
          <a:p>
            <a:r>
              <a:rPr lang="en-US" dirty="0" smtClean="0"/>
              <a:t>Hugh </a:t>
            </a:r>
            <a:r>
              <a:rPr lang="en-US" dirty="0"/>
              <a:t>John </a:t>
            </a:r>
            <a:r>
              <a:rPr lang="en-US" dirty="0" err="1"/>
              <a:t>Boylan</a:t>
            </a:r>
            <a:endParaRPr lang="en-US" dirty="0"/>
          </a:p>
          <a:p>
            <a:r>
              <a:rPr lang="en-US" dirty="0"/>
              <a:t>Robert </a:t>
            </a:r>
            <a:r>
              <a:rPr lang="en-US" dirty="0" err="1"/>
              <a:t>kyle</a:t>
            </a:r>
            <a:r>
              <a:rPr lang="en-US" dirty="0"/>
              <a:t> Stout</a:t>
            </a:r>
          </a:p>
          <a:p>
            <a:r>
              <a:rPr lang="en-US" dirty="0" smtClean="0"/>
              <a:t>James </a:t>
            </a:r>
            <a:r>
              <a:rPr lang="en-US" dirty="0"/>
              <a:t>A. Ratty</a:t>
            </a:r>
          </a:p>
          <a:p>
            <a:r>
              <a:rPr lang="en-US" dirty="0" smtClean="0"/>
              <a:t>William </a:t>
            </a:r>
            <a:r>
              <a:rPr lang="en-US" dirty="0" err="1"/>
              <a:t>Chiccirici</a:t>
            </a:r>
            <a:endParaRPr lang="en-US" dirty="0"/>
          </a:p>
          <a:p>
            <a:r>
              <a:rPr lang="en-US" dirty="0" smtClean="0"/>
              <a:t>John </a:t>
            </a:r>
            <a:r>
              <a:rPr lang="en-US" dirty="0"/>
              <a:t>William Wray IV</a:t>
            </a:r>
          </a:p>
          <a:p>
            <a:r>
              <a:rPr lang="en-US" dirty="0" err="1" smtClean="0"/>
              <a:t>Cecilio</a:t>
            </a:r>
            <a:r>
              <a:rPr lang="en-US" dirty="0" smtClean="0"/>
              <a:t> </a:t>
            </a:r>
            <a:r>
              <a:rPr lang="en-US" dirty="0" err="1"/>
              <a:t>Bezares</a:t>
            </a:r>
            <a:endParaRPr lang="en-US" dirty="0"/>
          </a:p>
          <a:p>
            <a:r>
              <a:rPr lang="en-US" dirty="0" smtClean="0"/>
              <a:t>Kevin </a:t>
            </a:r>
            <a:r>
              <a:rPr lang="en-US" dirty="0"/>
              <a:t>Michael </a:t>
            </a:r>
            <a:r>
              <a:rPr lang="en-US" dirty="0" smtClean="0"/>
              <a:t>Davis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14329" y="1343085"/>
            <a:ext cx="4599021" cy="5642568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r>
              <a:rPr lang="en-US" dirty="0" err="1"/>
              <a:t>Wentian</a:t>
            </a:r>
            <a:r>
              <a:rPr lang="en-US" dirty="0"/>
              <a:t> Zhou</a:t>
            </a:r>
          </a:p>
          <a:p>
            <a:r>
              <a:rPr lang="en-US" dirty="0"/>
              <a:t>Wesley Wade Kidwell</a:t>
            </a:r>
          </a:p>
          <a:p>
            <a:r>
              <a:rPr lang="en-US" dirty="0" smtClean="0"/>
              <a:t>Kenneth </a:t>
            </a:r>
            <a:r>
              <a:rPr lang="en-US" dirty="0"/>
              <a:t>Ray Hite</a:t>
            </a:r>
          </a:p>
          <a:p>
            <a:r>
              <a:rPr lang="en-US" dirty="0" err="1" smtClean="0"/>
              <a:t>Branden</a:t>
            </a:r>
            <a:r>
              <a:rPr lang="en-US" dirty="0" smtClean="0"/>
              <a:t> </a:t>
            </a:r>
            <a:r>
              <a:rPr lang="en-US" dirty="0"/>
              <a:t>Samuel </a:t>
            </a:r>
            <a:r>
              <a:rPr lang="en-US" dirty="0" err="1"/>
              <a:t>Bellanca</a:t>
            </a:r>
            <a:endParaRPr lang="en-US" dirty="0"/>
          </a:p>
          <a:p>
            <a:r>
              <a:rPr lang="en-US" dirty="0"/>
              <a:t>Laurel Lee Pell</a:t>
            </a:r>
          </a:p>
          <a:p>
            <a:r>
              <a:rPr lang="en-US" dirty="0" smtClean="0"/>
              <a:t>Morgan </a:t>
            </a:r>
            <a:r>
              <a:rPr lang="en-US" dirty="0"/>
              <a:t>Rose </a:t>
            </a:r>
            <a:r>
              <a:rPr lang="en-US" dirty="0" err="1"/>
              <a:t>Trester</a:t>
            </a:r>
            <a:endParaRPr lang="en-US" dirty="0"/>
          </a:p>
          <a:p>
            <a:r>
              <a:rPr lang="en-US" dirty="0" smtClean="0"/>
              <a:t>Amelia </a:t>
            </a:r>
            <a:r>
              <a:rPr lang="en-US" dirty="0"/>
              <a:t>Kathryn Frye</a:t>
            </a:r>
          </a:p>
          <a:p>
            <a:r>
              <a:rPr lang="en-US" dirty="0"/>
              <a:t>Lorenzo </a:t>
            </a:r>
            <a:r>
              <a:rPr lang="en-US" dirty="0" err="1"/>
              <a:t>Grieco</a:t>
            </a:r>
            <a:endParaRPr lang="en-US" dirty="0"/>
          </a:p>
          <a:p>
            <a:r>
              <a:rPr lang="en-US" dirty="0" err="1"/>
              <a:t>Sharrafti</a:t>
            </a:r>
            <a:r>
              <a:rPr lang="en-US" dirty="0"/>
              <a:t> </a:t>
            </a:r>
            <a:r>
              <a:rPr lang="en-US" dirty="0" err="1"/>
              <a:t>Aiman</a:t>
            </a:r>
            <a:r>
              <a:rPr lang="en-US" dirty="0"/>
              <a:t> </a:t>
            </a:r>
            <a:r>
              <a:rPr lang="en-US" dirty="0" err="1"/>
              <a:t>Kuzmar</a:t>
            </a:r>
            <a:endParaRPr lang="en-US" dirty="0"/>
          </a:p>
          <a:p>
            <a:r>
              <a:rPr lang="en-US" dirty="0"/>
              <a:t>Jessica Amber </a:t>
            </a:r>
            <a:r>
              <a:rPr lang="en-US" dirty="0" err="1"/>
              <a:t>Seese</a:t>
            </a:r>
            <a:endParaRPr lang="en-US" dirty="0"/>
          </a:p>
          <a:p>
            <a:r>
              <a:rPr lang="en-US" dirty="0"/>
              <a:t>Andrea Michelle </a:t>
            </a:r>
            <a:r>
              <a:rPr lang="en-US" dirty="0" err="1"/>
              <a:t>Argabright</a:t>
            </a:r>
            <a:endParaRPr lang="en-US" dirty="0"/>
          </a:p>
          <a:p>
            <a:r>
              <a:rPr lang="en-US" dirty="0"/>
              <a:t>Tara Noelle Dawson</a:t>
            </a:r>
          </a:p>
          <a:p>
            <a:r>
              <a:rPr lang="en-US" dirty="0" smtClean="0"/>
              <a:t>Frank </a:t>
            </a:r>
            <a:r>
              <a:rPr lang="en-US" dirty="0"/>
              <a:t>Christopher </a:t>
            </a:r>
            <a:r>
              <a:rPr lang="en-US" dirty="0" err="1"/>
              <a:t>Ceglia</a:t>
            </a:r>
            <a:r>
              <a:rPr lang="en-US" dirty="0"/>
              <a:t> </a:t>
            </a:r>
            <a:r>
              <a:rPr lang="en-US" dirty="0" err="1"/>
              <a:t>Jr</a:t>
            </a:r>
            <a:endParaRPr lang="en-US" dirty="0"/>
          </a:p>
          <a:p>
            <a:r>
              <a:rPr lang="en-US" dirty="0"/>
              <a:t>Lauren Breanne </a:t>
            </a:r>
            <a:r>
              <a:rPr lang="en-US" dirty="0" err="1"/>
              <a:t>Schiefelbein</a:t>
            </a:r>
            <a:endParaRPr lang="en-US" dirty="0"/>
          </a:p>
          <a:p>
            <a:r>
              <a:rPr lang="en-US" dirty="0"/>
              <a:t>Stallone Bruno </a:t>
            </a:r>
            <a:r>
              <a:rPr lang="en-US" dirty="0" smtClean="0"/>
              <a:t>Sabatier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5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 smtClean="0">
                <a:latin typeface="Arial" pitchFamily="34" charset="0"/>
              </a:rPr>
              <a:t>Competition Overview</a:t>
            </a:r>
            <a:endParaRPr lang="en-US" sz="4300" dirty="0"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0" y="1142999"/>
            <a:ext cx="464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Department </a:t>
            </a:r>
            <a:r>
              <a:rPr lang="en-US" dirty="0"/>
              <a:t>of </a:t>
            </a:r>
            <a:r>
              <a:rPr lang="en-US" dirty="0" smtClean="0"/>
              <a:t>Energy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Design</a:t>
            </a:r>
            <a:r>
              <a:rPr lang="en-US" dirty="0"/>
              <a:t>, build, and operate a solar-powered house 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International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$250,000 </a:t>
            </a:r>
            <a:r>
              <a:rPr lang="en-US" dirty="0"/>
              <a:t>budget on the </a:t>
            </a:r>
            <a:r>
              <a:rPr lang="en-US" dirty="0" smtClean="0"/>
              <a:t>home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$100,000 </a:t>
            </a:r>
            <a:r>
              <a:rPr lang="en-US" dirty="0"/>
              <a:t>grant from the US Department of Energy 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600 </a:t>
            </a:r>
            <a:r>
              <a:rPr lang="en-US" dirty="0"/>
              <a:t>- 1,000 </a:t>
            </a:r>
            <a:r>
              <a:rPr lang="en-US" dirty="0" smtClean="0"/>
              <a:t>ft</a:t>
            </a:r>
            <a:r>
              <a:rPr lang="en-US" baseline="30000" dirty="0" smtClean="0"/>
              <a:t>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Orange </a:t>
            </a:r>
            <a:r>
              <a:rPr lang="en-US" dirty="0"/>
              <a:t>County Park, California</a:t>
            </a:r>
          </a:p>
        </p:txBody>
      </p:sp>
      <p:pic>
        <p:nvPicPr>
          <p:cNvPr id="26626" name="Picture 2" descr="Photo of an air strip with mountains in the background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3400" y="4566939"/>
            <a:ext cx="4363319" cy="295551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66939"/>
            <a:ext cx="4441563" cy="295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19" y="914400"/>
            <a:ext cx="4876800" cy="32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</a:rPr>
              <a:t>Competition Site</a:t>
            </a:r>
            <a:endParaRPr lang="en-US" sz="4300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" t="45900" r="29891" b="34046"/>
          <a:stretch/>
        </p:blipFill>
        <p:spPr bwMode="auto">
          <a:xfrm>
            <a:off x="-1" y="990600"/>
            <a:ext cx="10067623" cy="248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2" t="14035" r="3195" b="58074"/>
          <a:stretch/>
        </p:blipFill>
        <p:spPr bwMode="auto">
          <a:xfrm>
            <a:off x="6733" y="3581401"/>
            <a:ext cx="5001267" cy="401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32400" y="3881524"/>
            <a:ext cx="464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20 teams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4 International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11 New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9 Returning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Lot 119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Upper Left Corner Spot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Closest to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" t="7368" r="4106" b="4959"/>
          <a:stretch/>
        </p:blipFill>
        <p:spPr bwMode="auto">
          <a:xfrm>
            <a:off x="889000" y="1066800"/>
            <a:ext cx="8534900" cy="641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</a:rPr>
              <a:t>Competition Site</a:t>
            </a:r>
            <a:endParaRPr lang="en-US" sz="4300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03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</a:rPr>
              <a:t>Exposure</a:t>
            </a:r>
            <a:endParaRPr lang="en-US" sz="4300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976" y="5410200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Since 2002: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92 collegiate teams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15,000 collegiate lives affected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Workforce development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267" y="944374"/>
            <a:ext cx="7429323" cy="446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97929" y="541020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2011: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&gt;350,000 house visits in 10 days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Millions of readers/viewers worldwide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PEAK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2133600"/>
            <a:ext cx="7524858" cy="501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70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</a:t>
            </a:r>
            <a:r>
              <a:rPr lang="en-US" dirty="0" err="1" smtClean="0"/>
              <a:t>Floorplan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423" y="1828800"/>
            <a:ext cx="6353175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63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Creating PEAK</a:t>
            </a:r>
            <a:endParaRPr lang="en-US" sz="4000" b="1" dirty="0"/>
          </a:p>
        </p:txBody>
      </p:sp>
      <p:pic>
        <p:nvPicPr>
          <p:cNvPr id="4" name="Content Placeholder 3" descr="eas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2201334"/>
            <a:ext cx="5324160" cy="1788833"/>
          </a:xfrm>
        </p:spPr>
      </p:pic>
      <p:pic>
        <p:nvPicPr>
          <p:cNvPr id="5" name="Picture 4" descr="sid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2666" y="4572000"/>
            <a:ext cx="6679016" cy="20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0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larHouseTheme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SolarHouseTheme</Template>
  <TotalTime>1643</TotalTime>
  <Words>276</Words>
  <Application>Microsoft Office PowerPoint</Application>
  <PresentationFormat>Custom</PresentationFormat>
  <Paragraphs>144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SolarHouseTheme</vt:lpstr>
      <vt:lpstr>Solar House Presentation</vt:lpstr>
      <vt:lpstr>Student List</vt:lpstr>
      <vt:lpstr>Competition Overview</vt:lpstr>
      <vt:lpstr>Competition Site</vt:lpstr>
      <vt:lpstr>Competition Site</vt:lpstr>
      <vt:lpstr>Exposure</vt:lpstr>
      <vt:lpstr>PEAK</vt:lpstr>
      <vt:lpstr>PEAK Floorplan</vt:lpstr>
      <vt:lpstr>Creating PEAK</vt:lpstr>
      <vt:lpstr>Creating PEAK</vt:lpstr>
      <vt:lpstr>Key Innovations</vt:lpstr>
      <vt:lpstr>Temperature Monitoring</vt:lpstr>
      <vt:lpstr>Energy production and dissipation</vt:lpstr>
      <vt:lpstr>Sponsors</vt:lpstr>
      <vt:lpstr>Faculty Advisors</vt:lpstr>
      <vt:lpstr>Special Thanks to: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Dimitris</cp:lastModifiedBy>
  <cp:revision>62</cp:revision>
  <cp:lastPrinted>2012-01-31T17:10:33Z</cp:lastPrinted>
  <dcterms:created xsi:type="dcterms:W3CDTF">2004-05-06T09:28:21Z</dcterms:created>
  <dcterms:modified xsi:type="dcterms:W3CDTF">2013-10-22T22:07:51Z</dcterms:modified>
</cp:coreProperties>
</file>