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handoutMasterIdLst>
    <p:handoutMasterId r:id="rId11"/>
  </p:handoutMasterIdLst>
  <p:sldIdLst>
    <p:sldId id="256" r:id="rId2"/>
    <p:sldId id="264" r:id="rId3"/>
    <p:sldId id="267" r:id="rId4"/>
    <p:sldId id="271" r:id="rId5"/>
    <p:sldId id="257" r:id="rId6"/>
    <p:sldId id="261" r:id="rId7"/>
    <p:sldId id="266" r:id="rId8"/>
    <p:sldId id="270"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71" autoAdjust="0"/>
  </p:normalViewPr>
  <p:slideViewPr>
    <p:cSldViewPr>
      <p:cViewPr varScale="1">
        <p:scale>
          <a:sx n="87" d="100"/>
          <a:sy n="87" d="100"/>
        </p:scale>
        <p:origin x="-1188" y="-90"/>
      </p:cViewPr>
      <p:guideLst>
        <p:guide orient="horz" pos="2160"/>
        <p:guide pos="2880"/>
      </p:guideLst>
    </p:cSldViewPr>
  </p:slideViewPr>
  <p:notesTextViewPr>
    <p:cViewPr>
      <p:scale>
        <a:sx n="1" d="1"/>
        <a:sy n="1" d="1"/>
      </p:scale>
      <p:origin x="0" y="21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383367B-03E3-42CC-97A4-119A400A2F8F}" type="datetimeFigureOut">
              <a:rPr lang="en-US" smtClean="0"/>
              <a:t>10/10/2013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A4EE204-3E52-4DFB-B777-49C7ED2632F2}" type="slidenum">
              <a:rPr lang="en-US" smtClean="0"/>
              <a:t>‹#›</a:t>
            </a:fld>
            <a:endParaRPr lang="en-US"/>
          </a:p>
        </p:txBody>
      </p:sp>
    </p:spTree>
    <p:extLst>
      <p:ext uri="{BB962C8B-B14F-4D97-AF65-F5344CB8AC3E}">
        <p14:creationId xmlns:p14="http://schemas.microsoft.com/office/powerpoint/2010/main" val="3213005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F335F7-21E2-401A-A2E1-2562FB8ECF21}" type="datetimeFigureOut">
              <a:rPr lang="en-US" smtClean="0"/>
              <a:t>10/10/2013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2C5BD6-9DAA-4E55-A107-B00D81F1DA54}" type="slidenum">
              <a:rPr lang="en-US" smtClean="0"/>
              <a:t>‹#›</a:t>
            </a:fld>
            <a:endParaRPr lang="en-US"/>
          </a:p>
        </p:txBody>
      </p:sp>
    </p:spTree>
    <p:extLst>
      <p:ext uri="{BB962C8B-B14F-4D97-AF65-F5344CB8AC3E}">
        <p14:creationId xmlns:p14="http://schemas.microsoft.com/office/powerpoint/2010/main" val="77489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baseline="0" dirty="0" smtClean="0"/>
          </a:p>
          <a:p>
            <a:r>
              <a:rPr lang="en-US" baseline="0" dirty="0" smtClean="0"/>
              <a:t>I am using the term climate change as an all encompassing term – political, economic, physical, technological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to provide some context</a:t>
            </a:r>
          </a:p>
          <a:p>
            <a:endParaRPr lang="en-US" dirty="0"/>
          </a:p>
        </p:txBody>
      </p:sp>
      <p:sp>
        <p:nvSpPr>
          <p:cNvPr id="4" name="Slide Number Placeholder 3"/>
          <p:cNvSpPr>
            <a:spLocks noGrp="1"/>
          </p:cNvSpPr>
          <p:nvPr>
            <p:ph type="sldNum" sz="quarter" idx="10"/>
          </p:nvPr>
        </p:nvSpPr>
        <p:spPr/>
        <p:txBody>
          <a:bodyPr/>
          <a:lstStyle/>
          <a:p>
            <a:fld id="{352C5BD6-9DAA-4E55-A107-B00D81F1DA54}" type="slidenum">
              <a:rPr lang="en-US" smtClean="0"/>
              <a:t>1</a:t>
            </a:fld>
            <a:endParaRPr lang="en-US"/>
          </a:p>
        </p:txBody>
      </p:sp>
    </p:spTree>
    <p:extLst>
      <p:ext uri="{BB962C8B-B14F-4D97-AF65-F5344CB8AC3E}">
        <p14:creationId xmlns:p14="http://schemas.microsoft.com/office/powerpoint/2010/main" val="320596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looks</a:t>
            </a:r>
            <a:r>
              <a:rPr lang="en-US" baseline="0" dirty="0" smtClean="0"/>
              <a:t> at climate from an energy independence and sustainability perspective</a:t>
            </a:r>
          </a:p>
          <a:p>
            <a:endParaRPr lang="en-US" baseline="0" dirty="0" smtClean="0"/>
          </a:p>
          <a:p>
            <a:r>
              <a:rPr lang="en-US" baseline="0" dirty="0" smtClean="0"/>
              <a:t>Our naysayer here says “What if it’s a big hoax?”</a:t>
            </a:r>
          </a:p>
          <a:p>
            <a:endParaRPr lang="en-US" baseline="0" dirty="0" smtClean="0"/>
          </a:p>
          <a:p>
            <a:r>
              <a:rPr lang="en-US" baseline="0" dirty="0" smtClean="0"/>
              <a:t>Say we create a better world – for what purpose? 1. Society benefits and 2. Future generations benefit</a:t>
            </a:r>
          </a:p>
        </p:txBody>
      </p:sp>
      <p:sp>
        <p:nvSpPr>
          <p:cNvPr id="4" name="Slide Number Placeholder 3"/>
          <p:cNvSpPr>
            <a:spLocks noGrp="1"/>
          </p:cNvSpPr>
          <p:nvPr>
            <p:ph type="sldNum" sz="quarter" idx="10"/>
          </p:nvPr>
        </p:nvSpPr>
        <p:spPr/>
        <p:txBody>
          <a:bodyPr/>
          <a:lstStyle/>
          <a:p>
            <a:fld id="{352C5BD6-9DAA-4E55-A107-B00D81F1DA54}" type="slidenum">
              <a:rPr lang="en-US" smtClean="0"/>
              <a:t>2</a:t>
            </a:fld>
            <a:endParaRPr lang="en-US"/>
          </a:p>
        </p:txBody>
      </p:sp>
    </p:spTree>
    <p:extLst>
      <p:ext uri="{BB962C8B-B14F-4D97-AF65-F5344CB8AC3E}">
        <p14:creationId xmlns:p14="http://schemas.microsoft.com/office/powerpoint/2010/main" val="130272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 was thinking</a:t>
            </a:r>
            <a:r>
              <a:rPr lang="en-US" baseline="0" dirty="0" smtClean="0"/>
              <a:t> about this panel and realized that the biological principles of evolution and extinction is a great analogy for the evolution of energy (this Symposium’s theme)</a:t>
            </a:r>
          </a:p>
          <a:p>
            <a:pPr lvl="0"/>
            <a:endParaRPr lang="en-US" dirty="0" smtClean="0"/>
          </a:p>
          <a:p>
            <a:pPr lvl="0"/>
            <a:r>
              <a:rPr lang="en-US" dirty="0" smtClean="0"/>
              <a:t>We </a:t>
            </a:r>
            <a:r>
              <a:rPr lang="en-US" dirty="0"/>
              <a:t>talk about evolution and the comings and goings of species</a:t>
            </a:r>
          </a:p>
          <a:p>
            <a:pPr lvl="0"/>
            <a:r>
              <a:rPr lang="en-US" dirty="0"/>
              <a:t>Age of dinosaurs</a:t>
            </a:r>
          </a:p>
          <a:p>
            <a:pPr lvl="0"/>
            <a:r>
              <a:rPr lang="en-US" dirty="0"/>
              <a:t>Impact of meteors hitting the Earth, wiping out the dinosaurs</a:t>
            </a:r>
          </a:p>
          <a:p>
            <a:r>
              <a:rPr lang="en-US" dirty="0"/>
              <a:t>People worry about species extinction (especially in the tropics)</a:t>
            </a:r>
          </a:p>
          <a:p>
            <a:endParaRPr lang="en-US" dirty="0"/>
          </a:p>
        </p:txBody>
      </p:sp>
      <p:sp>
        <p:nvSpPr>
          <p:cNvPr id="4" name="Slide Number Placeholder 3"/>
          <p:cNvSpPr>
            <a:spLocks noGrp="1"/>
          </p:cNvSpPr>
          <p:nvPr>
            <p:ph type="sldNum" sz="quarter" idx="10"/>
          </p:nvPr>
        </p:nvSpPr>
        <p:spPr/>
        <p:txBody>
          <a:bodyPr/>
          <a:lstStyle/>
          <a:p>
            <a:fld id="{352C5BD6-9DAA-4E55-A107-B00D81F1DA54}" type="slidenum">
              <a:rPr lang="en-US" smtClean="0"/>
              <a:t>3</a:t>
            </a:fld>
            <a:endParaRPr lang="en-US"/>
          </a:p>
        </p:txBody>
      </p:sp>
    </p:spTree>
    <p:extLst>
      <p:ext uri="{BB962C8B-B14F-4D97-AF65-F5344CB8AC3E}">
        <p14:creationId xmlns:p14="http://schemas.microsoft.com/office/powerpoint/2010/main" val="158392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some species evolve and some go extinct. As you can see from this pixelated advertisement from the World Wildlife Funds, it shows a bacteria eventually evolving into a mink, which then becomes a mink coat for some human. This shows that we as humans play a role in how some species are treated, utilized, and either supported to kick to the wayside.</a:t>
            </a:r>
          </a:p>
          <a:p>
            <a:endParaRPr lang="en-US" dirty="0" smtClean="0"/>
          </a:p>
          <a:p>
            <a:r>
              <a:rPr lang="en-US" dirty="0" smtClean="0"/>
              <a:t>So how does this relate to the theme of energy?</a:t>
            </a:r>
          </a:p>
        </p:txBody>
      </p:sp>
      <p:sp>
        <p:nvSpPr>
          <p:cNvPr id="4" name="Slide Number Placeholder 3"/>
          <p:cNvSpPr>
            <a:spLocks noGrp="1"/>
          </p:cNvSpPr>
          <p:nvPr>
            <p:ph type="sldNum" sz="quarter" idx="10"/>
          </p:nvPr>
        </p:nvSpPr>
        <p:spPr/>
        <p:txBody>
          <a:bodyPr/>
          <a:lstStyle/>
          <a:p>
            <a:fld id="{352C5BD6-9DAA-4E55-A107-B00D81F1DA54}" type="slidenum">
              <a:rPr lang="en-US" smtClean="0"/>
              <a:t>4</a:t>
            </a:fld>
            <a:endParaRPr lang="en-US"/>
          </a:p>
        </p:txBody>
      </p:sp>
    </p:spTree>
    <p:extLst>
      <p:ext uri="{BB962C8B-B14F-4D97-AF65-F5344CB8AC3E}">
        <p14:creationId xmlns:p14="http://schemas.microsoft.com/office/powerpoint/2010/main" val="48811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follow the evolutionary theme, I’ve used animal species to personify each source of energy.</a:t>
            </a:r>
          </a:p>
          <a:p>
            <a:endParaRPr lang="en-US" dirty="0" smtClean="0"/>
          </a:p>
          <a:p>
            <a:r>
              <a:rPr lang="en-US" dirty="0" smtClean="0"/>
              <a:t>Wind, water, solar, coal</a:t>
            </a:r>
            <a:endParaRPr lang="en-US" dirty="0"/>
          </a:p>
        </p:txBody>
      </p:sp>
      <p:sp>
        <p:nvSpPr>
          <p:cNvPr id="4" name="Slide Number Placeholder 3"/>
          <p:cNvSpPr>
            <a:spLocks noGrp="1"/>
          </p:cNvSpPr>
          <p:nvPr>
            <p:ph type="sldNum" sz="quarter" idx="10"/>
          </p:nvPr>
        </p:nvSpPr>
        <p:spPr/>
        <p:txBody>
          <a:bodyPr/>
          <a:lstStyle/>
          <a:p>
            <a:fld id="{352C5BD6-9DAA-4E55-A107-B00D81F1DA54}" type="slidenum">
              <a:rPr lang="en-US" smtClean="0"/>
              <a:t>5</a:t>
            </a:fld>
            <a:endParaRPr lang="en-US"/>
          </a:p>
        </p:txBody>
      </p:sp>
    </p:spTree>
    <p:extLst>
      <p:ext uri="{BB962C8B-B14F-4D97-AF65-F5344CB8AC3E}">
        <p14:creationId xmlns:p14="http://schemas.microsoft.com/office/powerpoint/2010/main" val="378896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well as natural gas, oil, nuclear, biomass</a:t>
            </a:r>
          </a:p>
          <a:p>
            <a:endParaRPr lang="en-US" dirty="0" smtClean="0"/>
          </a:p>
          <a:p>
            <a:r>
              <a:rPr lang="en-US" dirty="0" smtClean="0"/>
              <a:t>Just</a:t>
            </a:r>
            <a:r>
              <a:rPr lang="en-US" baseline="0" dirty="0" smtClean="0"/>
              <a:t> as many factors play into the survival of animal species, the same is true for sources of energy.</a:t>
            </a:r>
          </a:p>
          <a:p>
            <a:endParaRPr lang="en-US" baseline="0" dirty="0" smtClean="0"/>
          </a:p>
        </p:txBody>
      </p:sp>
      <p:sp>
        <p:nvSpPr>
          <p:cNvPr id="4" name="Slide Number Placeholder 3"/>
          <p:cNvSpPr>
            <a:spLocks noGrp="1"/>
          </p:cNvSpPr>
          <p:nvPr>
            <p:ph type="sldNum" sz="quarter" idx="10"/>
          </p:nvPr>
        </p:nvSpPr>
        <p:spPr/>
        <p:txBody>
          <a:bodyPr/>
          <a:lstStyle/>
          <a:p>
            <a:fld id="{352C5BD6-9DAA-4E55-A107-B00D81F1DA54}" type="slidenum">
              <a:rPr lang="en-US" smtClean="0"/>
              <a:t>6</a:t>
            </a:fld>
            <a:endParaRPr lang="en-US"/>
          </a:p>
        </p:txBody>
      </p:sp>
    </p:spTree>
    <p:extLst>
      <p:ext uri="{BB962C8B-B14F-4D97-AF65-F5344CB8AC3E}">
        <p14:creationId xmlns:p14="http://schemas.microsoft.com/office/powerpoint/2010/main" val="264850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Looking at this graph from 1860-1960, for 100 years, it’s apparent that the primary energy source was coal. From 1950-1960, alternative energy sources entered the picture, such as oil, gas, hydro and a little bit of nuclear. </a:t>
            </a:r>
          </a:p>
          <a:p>
            <a:endParaRPr lang="en-US" baseline="0" dirty="0" smtClean="0"/>
          </a:p>
          <a:p>
            <a:r>
              <a:rPr lang="en-US" baseline="0" dirty="0" smtClean="0"/>
              <a:t>Solar, wind and biomass were all insignificant in these early years, and although missing on this graph are new “species” coming onto the scene.</a:t>
            </a:r>
          </a:p>
          <a:p>
            <a:endParaRPr lang="en-US" baseline="0" dirty="0" smtClean="0"/>
          </a:p>
          <a:p>
            <a:r>
              <a:rPr lang="en-US" baseline="0" dirty="0" smtClean="0"/>
              <a:t>With little evolution for 100 years, let’s look from 1960-2010, in just 50 years. [Remove box]</a:t>
            </a:r>
          </a:p>
          <a:p>
            <a:endParaRPr lang="en-US" baseline="0" dirty="0" smtClean="0"/>
          </a:p>
          <a:p>
            <a:r>
              <a:rPr lang="en-US" baseline="0" dirty="0" smtClean="0"/>
              <a:t>Staying true to my evolution theme, this latter half of the graph illustrates the proliferation of species. By 2010, oil and gas are about the same, natural gas has continued to grow, and hydro/nuclear have stayed more or less consistent.</a:t>
            </a:r>
          </a:p>
          <a:p>
            <a:endParaRPr lang="en-US" baseline="0" dirty="0" smtClean="0"/>
          </a:p>
          <a:p>
            <a:r>
              <a:rPr lang="en-US" baseline="0" dirty="0" smtClean="0"/>
              <a:t>We’ve had no extinctions – just evolution.</a:t>
            </a:r>
          </a:p>
          <a:p>
            <a:endParaRPr lang="en-US" dirty="0"/>
          </a:p>
        </p:txBody>
      </p:sp>
      <p:sp>
        <p:nvSpPr>
          <p:cNvPr id="4" name="Slide Number Placeholder 3"/>
          <p:cNvSpPr>
            <a:spLocks noGrp="1"/>
          </p:cNvSpPr>
          <p:nvPr>
            <p:ph type="sldNum" sz="quarter" idx="10"/>
          </p:nvPr>
        </p:nvSpPr>
        <p:spPr/>
        <p:txBody>
          <a:bodyPr/>
          <a:lstStyle/>
          <a:p>
            <a:fld id="{352C5BD6-9DAA-4E55-A107-B00D81F1DA54}" type="slidenum">
              <a:rPr lang="en-US" smtClean="0"/>
              <a:t>7</a:t>
            </a:fld>
            <a:endParaRPr lang="en-US"/>
          </a:p>
        </p:txBody>
      </p:sp>
    </p:spTree>
    <p:extLst>
      <p:ext uri="{BB962C8B-B14F-4D97-AF65-F5344CB8AC3E}">
        <p14:creationId xmlns:p14="http://schemas.microsoft.com/office/powerpoint/2010/main" val="18178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Energy sustainability, energy policy, energy technology, and energy use all play a role in the evolution of energy.</a:t>
            </a:r>
          </a:p>
          <a:p>
            <a:endParaRPr lang="en-US" baseline="0" dirty="0" smtClean="0"/>
          </a:p>
          <a:p>
            <a:r>
              <a:rPr lang="en-US" baseline="0" dirty="0" smtClean="0"/>
              <a:t>How will they affect the comings and goings of the species of energy?</a:t>
            </a:r>
            <a:endParaRPr lang="en-US" dirty="0"/>
          </a:p>
          <a:p>
            <a:pPr lvl="0"/>
            <a:endParaRPr lang="en-US" dirty="0"/>
          </a:p>
          <a:p>
            <a:pPr defTabSz="931774">
              <a:defRPr/>
            </a:pPr>
            <a:r>
              <a:rPr lang="en-US" dirty="0"/>
              <a:t>Our panel today beings with Kevin Law, West Virginia’s state climatologist</a:t>
            </a:r>
          </a:p>
          <a:p>
            <a:pPr lvl="0"/>
            <a:endParaRPr lang="en-US" dirty="0"/>
          </a:p>
          <a:p>
            <a:pPr lvl="0"/>
            <a:endParaRPr lang="en-US" dirty="0"/>
          </a:p>
          <a:p>
            <a:pPr lvl="0"/>
            <a:r>
              <a:rPr lang="en-US" dirty="0"/>
              <a:t>I asked him to focus remarks on the historical evolution of energy as well as the forecasts for going into the future about the lifespan of each of these species. Who evolves? Who survives? Who dies off? Mini-evolutions… (how species of energy will change and evolve over 50 years)</a:t>
            </a:r>
          </a:p>
          <a:p>
            <a:pPr lvl="0"/>
            <a:endParaRPr lang="en-US" dirty="0"/>
          </a:p>
          <a:p>
            <a:r>
              <a:rPr lang="en-US" dirty="0"/>
              <a:t>The three other panelists will share their area of expertise in the context of energy use on Planet Earth: policy, technology and sustainability</a:t>
            </a:r>
            <a:r>
              <a:rPr lang="en-US" dirty="0" smtClean="0"/>
              <a:t>.</a:t>
            </a:r>
          </a:p>
          <a:p>
            <a:endParaRPr lang="en-US" dirty="0" smtClean="0"/>
          </a:p>
          <a:p>
            <a:r>
              <a:rPr lang="en-US" dirty="0" smtClean="0"/>
              <a:t>[Share bios of each panelist prior to their presentation]</a:t>
            </a:r>
            <a:endParaRPr lang="en-US" dirty="0"/>
          </a:p>
        </p:txBody>
      </p:sp>
      <p:sp>
        <p:nvSpPr>
          <p:cNvPr id="4" name="Slide Number Placeholder 3"/>
          <p:cNvSpPr>
            <a:spLocks noGrp="1"/>
          </p:cNvSpPr>
          <p:nvPr>
            <p:ph type="sldNum" sz="quarter" idx="10"/>
          </p:nvPr>
        </p:nvSpPr>
        <p:spPr/>
        <p:txBody>
          <a:bodyPr/>
          <a:lstStyle/>
          <a:p>
            <a:fld id="{352C5BD6-9DAA-4E55-A107-B00D81F1DA54}" type="slidenum">
              <a:rPr lang="en-US" smtClean="0"/>
              <a:t>8</a:t>
            </a:fld>
            <a:endParaRPr lang="en-US"/>
          </a:p>
        </p:txBody>
      </p:sp>
    </p:spTree>
    <p:extLst>
      <p:ext uri="{BB962C8B-B14F-4D97-AF65-F5344CB8AC3E}">
        <p14:creationId xmlns:p14="http://schemas.microsoft.com/office/powerpoint/2010/main" val="256132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F7E4B8-FAE6-4048-84FA-CCBD6126DCAD}"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7E4B8-FAE6-4048-84FA-CCBD6126DCAD}"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7E4B8-FAE6-4048-84FA-CCBD6126DCAD}"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0F7E4B8-FAE6-4048-84FA-CCBD6126DCAD}"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7E4B8-FAE6-4048-84FA-CCBD6126DCAD}"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F7E4B8-FAE6-4048-84FA-CCBD6126DCAD}"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7E4B8-FAE6-4048-84FA-CCBD6126DCAD}" type="datetimeFigureOut">
              <a:rPr lang="en-US" smtClean="0"/>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7E4B8-FAE6-4048-84FA-CCBD6126DCAD}" type="datetimeFigureOut">
              <a:rPr lang="en-US" smtClean="0"/>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7E4B8-FAE6-4048-84FA-CCBD6126DCAD}" type="datetimeFigureOut">
              <a:rPr lang="en-US" smtClean="0"/>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7E4B8-FAE6-4048-84FA-CCBD6126DCAD}"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CACFC-5CE5-4832-8848-7D43FFAE3D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7E4B8-FAE6-4048-84FA-CCBD6126DCAD}"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CACFC-5CE5-4832-8848-7D43FFAE3D34}"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0F7E4B8-FAE6-4048-84FA-CCBD6126DCAD}" type="datetimeFigureOut">
              <a:rPr lang="en-US" smtClean="0"/>
              <a:t>10/10/2013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7ACACFC-5CE5-4832-8848-7D43FFAE3D34}"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1761885" cy="797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3400" y="1524000"/>
            <a:ext cx="7117180" cy="1828800"/>
          </a:xfrm>
        </p:spPr>
        <p:txBody>
          <a:bodyPr>
            <a:normAutofit fontScale="90000"/>
          </a:bodyPr>
          <a:lstStyle/>
          <a:p>
            <a:pPr>
              <a:lnSpc>
                <a:spcPct val="150000"/>
              </a:lnSpc>
            </a:pPr>
            <a:r>
              <a:rPr lang="en-US" b="1" dirty="0">
                <a:effectLst>
                  <a:glow rad="228600">
                    <a:schemeClr val="accent1">
                      <a:lumMod val="75000"/>
                      <a:alpha val="40000"/>
                    </a:schemeClr>
                  </a:glow>
                </a:effectLst>
              </a:rPr>
              <a:t>Heating Things Up: </a:t>
            </a:r>
            <a:r>
              <a:rPr lang="en-US" dirty="0" smtClean="0">
                <a:effectLst>
                  <a:glow rad="228600">
                    <a:schemeClr val="accent1">
                      <a:lumMod val="75000"/>
                      <a:alpha val="40000"/>
                    </a:schemeClr>
                  </a:glow>
                </a:effectLst>
              </a:rPr>
              <a:t/>
            </a:r>
            <a:br>
              <a:rPr lang="en-US" dirty="0" smtClean="0">
                <a:effectLst>
                  <a:glow rad="228600">
                    <a:schemeClr val="accent1">
                      <a:lumMod val="75000"/>
                      <a:alpha val="40000"/>
                    </a:schemeClr>
                  </a:glow>
                </a:effectLst>
              </a:rPr>
            </a:br>
            <a:r>
              <a:rPr lang="en-US" dirty="0" smtClean="0">
                <a:effectLst>
                  <a:glow rad="228600">
                    <a:schemeClr val="accent1">
                      <a:lumMod val="75000"/>
                      <a:alpha val="40000"/>
                    </a:schemeClr>
                  </a:glow>
                </a:effectLst>
              </a:rPr>
              <a:t>Energy’s </a:t>
            </a:r>
            <a:r>
              <a:rPr lang="en-US" dirty="0">
                <a:effectLst>
                  <a:glow rad="228600">
                    <a:schemeClr val="accent1">
                      <a:lumMod val="75000"/>
                      <a:alpha val="40000"/>
                    </a:schemeClr>
                  </a:glow>
                </a:effectLst>
              </a:rPr>
              <a:t>Evolution </a:t>
            </a:r>
            <a:r>
              <a:rPr lang="en-US" dirty="0" smtClean="0">
                <a:effectLst>
                  <a:glow rad="228600">
                    <a:schemeClr val="accent1">
                      <a:lumMod val="75000"/>
                      <a:alpha val="40000"/>
                    </a:schemeClr>
                  </a:glow>
                </a:effectLst>
              </a:rPr>
              <a:t>In </a:t>
            </a:r>
            <a:r>
              <a:rPr lang="en-US" dirty="0">
                <a:effectLst>
                  <a:glow rad="228600">
                    <a:schemeClr val="accent1">
                      <a:lumMod val="75000"/>
                      <a:alpha val="40000"/>
                    </a:schemeClr>
                  </a:glow>
                </a:effectLst>
              </a:rPr>
              <a:t>Response To </a:t>
            </a:r>
            <a:r>
              <a:rPr lang="en-US" dirty="0" smtClean="0">
                <a:effectLst>
                  <a:glow rad="228600">
                    <a:schemeClr val="accent1">
                      <a:lumMod val="75000"/>
                      <a:alpha val="40000"/>
                    </a:schemeClr>
                  </a:glow>
                </a:effectLst>
              </a:rPr>
              <a:t>Climate </a:t>
            </a:r>
            <a:r>
              <a:rPr lang="en-US" dirty="0">
                <a:effectLst>
                  <a:glow rad="228600">
                    <a:schemeClr val="accent1">
                      <a:lumMod val="75000"/>
                      <a:alpha val="40000"/>
                    </a:schemeClr>
                  </a:glow>
                </a:effectLst>
              </a:rPr>
              <a:t>Change</a:t>
            </a:r>
          </a:p>
        </p:txBody>
      </p:sp>
      <p:sp>
        <p:nvSpPr>
          <p:cNvPr id="3" name="Subtitle 2"/>
          <p:cNvSpPr>
            <a:spLocks noGrp="1"/>
          </p:cNvSpPr>
          <p:nvPr>
            <p:ph type="subTitle" idx="1"/>
          </p:nvPr>
        </p:nvSpPr>
        <p:spPr>
          <a:xfrm>
            <a:off x="381000" y="4953000"/>
            <a:ext cx="7467600" cy="1752600"/>
          </a:xfrm>
        </p:spPr>
        <p:txBody>
          <a:bodyPr>
            <a:normAutofit fontScale="92500" lnSpcReduction="20000"/>
          </a:bodyPr>
          <a:lstStyle/>
          <a:p>
            <a:r>
              <a:rPr lang="en-US" dirty="0" err="1" smtClean="0"/>
              <a:t>STaR</a:t>
            </a:r>
            <a:r>
              <a:rPr lang="en-US" dirty="0" smtClean="0"/>
              <a:t> </a:t>
            </a:r>
            <a:r>
              <a:rPr lang="en-US" dirty="0"/>
              <a:t>Symposium </a:t>
            </a:r>
            <a:r>
              <a:rPr lang="en-US" dirty="0" smtClean="0"/>
              <a:t>2013</a:t>
            </a:r>
          </a:p>
          <a:p>
            <a:r>
              <a:rPr lang="en-US" dirty="0"/>
              <a:t/>
            </a:r>
            <a:br>
              <a:rPr lang="en-US" dirty="0"/>
            </a:br>
            <a:r>
              <a:rPr lang="en-US" dirty="0"/>
              <a:t>The Evolution of Energy: From Scarcity to </a:t>
            </a:r>
            <a:r>
              <a:rPr lang="en-US" dirty="0" smtClean="0"/>
              <a:t>Abundance</a:t>
            </a:r>
          </a:p>
          <a:p>
            <a:endParaRPr lang="en-US" dirty="0"/>
          </a:p>
          <a:p>
            <a:r>
              <a:rPr lang="en-US" dirty="0" smtClean="0"/>
              <a:t>October 22, 2013</a:t>
            </a:r>
            <a:endParaRPr lang="en-US" dirty="0"/>
          </a:p>
        </p:txBody>
      </p:sp>
    </p:spTree>
    <p:extLst>
      <p:ext uri="{BB962C8B-B14F-4D97-AF65-F5344CB8AC3E}">
        <p14:creationId xmlns:p14="http://schemas.microsoft.com/office/powerpoint/2010/main" val="1799398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57200"/>
            <a:ext cx="8686800" cy="578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372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362200"/>
            <a:ext cx="3733800" cy="1524000"/>
          </a:xfrm>
        </p:spPr>
        <p:txBody>
          <a:bodyPr/>
          <a:lstStyle/>
          <a:p>
            <a:pPr algn="ctr"/>
            <a:r>
              <a:rPr lang="en-US" sz="3000" b="1" dirty="0" smtClean="0"/>
              <a:t>Evolution and Extinction</a:t>
            </a:r>
            <a:endParaRPr lang="en-US" sz="3000" b="1"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6150429" y="6324600"/>
            <a:ext cx="2971800" cy="461665"/>
          </a:xfrm>
          <a:prstGeom prst="rect">
            <a:avLst/>
          </a:prstGeom>
          <a:noFill/>
        </p:spPr>
        <p:txBody>
          <a:bodyPr wrap="square" rtlCol="0">
            <a:spAutoFit/>
          </a:bodyPr>
          <a:lstStyle/>
          <a:p>
            <a:r>
              <a:rPr lang="en-US" sz="1200" dirty="0"/>
              <a:t>http://wiki.dickinson.edu/images/6/63/Evolution.Jpg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84"/>
            <a:ext cx="594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386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6" y="261257"/>
            <a:ext cx="8915400" cy="628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88029" y="6547758"/>
            <a:ext cx="6781800" cy="276999"/>
          </a:xfrm>
          <a:prstGeom prst="rect">
            <a:avLst/>
          </a:prstGeom>
          <a:noFill/>
        </p:spPr>
        <p:txBody>
          <a:bodyPr wrap="square" rtlCol="0">
            <a:spAutoFit/>
          </a:bodyPr>
          <a:lstStyle/>
          <a:p>
            <a:r>
              <a:rPr lang="en-US" sz="1200" dirty="0"/>
              <a:t>http://theinspirationroom.com/daily/print/2008/1/wwf-tiger-extinction.jpg</a:t>
            </a:r>
          </a:p>
        </p:txBody>
      </p:sp>
    </p:spTree>
    <p:extLst>
      <p:ext uri="{BB962C8B-B14F-4D97-AF65-F5344CB8AC3E}">
        <p14:creationId xmlns:p14="http://schemas.microsoft.com/office/powerpoint/2010/main" val="90803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1388974" cy="762000"/>
          </a:xfrm>
        </p:spPr>
        <p:txBody>
          <a:bodyPr/>
          <a:lstStyle/>
          <a:p>
            <a:pPr algn="ctr"/>
            <a:r>
              <a:rPr lang="en-US" dirty="0" smtClean="0"/>
              <a:t>Wind</a:t>
            </a:r>
            <a:endParaRPr lang="en-US" sz="40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18939"/>
            <a:ext cx="2135275" cy="185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1242332"/>
            <a:ext cx="2144486" cy="160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296237" y="3810000"/>
            <a:ext cx="1892856" cy="81697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Solar</a:t>
            </a:r>
            <a:endParaRPr lang="en-US" sz="4000"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93" y="4720841"/>
            <a:ext cx="1835499" cy="183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3823" y="4754886"/>
            <a:ext cx="2216499" cy="167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6781800" y="289687"/>
            <a:ext cx="1807922" cy="77207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Water</a:t>
            </a:r>
            <a:endParaRPr lang="en-US" dirty="0"/>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5947" y="890437"/>
            <a:ext cx="1735853" cy="231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3300" y="1118939"/>
            <a:ext cx="2180700" cy="157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6178385" y="3694941"/>
            <a:ext cx="180792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Coal</a:t>
            </a:r>
            <a:endParaRPr lang="en-US" dirty="0"/>
          </a:p>
        </p:txBody>
      </p:sp>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1486" y="4680570"/>
            <a:ext cx="227086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1765" y="4731153"/>
            <a:ext cx="172223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928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23" y="114475"/>
            <a:ext cx="2609638" cy="924475"/>
          </a:xfrm>
        </p:spPr>
        <p:txBody>
          <a:bodyPr/>
          <a:lstStyle/>
          <a:p>
            <a:pPr algn="ctr"/>
            <a:r>
              <a:rPr lang="en-US" dirty="0" smtClean="0"/>
              <a:t>Natural Gas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4494"/>
            <a:ext cx="2345383" cy="155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7084" y="971815"/>
            <a:ext cx="2363875" cy="15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6095998" y="138637"/>
            <a:ext cx="1676401"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Oil</a:t>
            </a:r>
            <a:endParaRPr lang="en-US"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6543" y="1091065"/>
            <a:ext cx="2086634" cy="136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7605" y="994494"/>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1551222" y="3124200"/>
            <a:ext cx="173172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Nuclear</a:t>
            </a:r>
            <a:endParaRPr lang="en-US" dirty="0"/>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061" y="4307623"/>
            <a:ext cx="2182790" cy="153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855" y="4323129"/>
            <a:ext cx="2000770" cy="150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6806" y="4307623"/>
            <a:ext cx="2217393" cy="166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0520" y="4412819"/>
            <a:ext cx="2077132" cy="155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a:xfrm>
            <a:off x="6056674" y="3390079"/>
            <a:ext cx="206171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Biomass</a:t>
            </a:r>
            <a:endParaRPr lang="en-US" dirty="0"/>
          </a:p>
        </p:txBody>
      </p:sp>
    </p:spTree>
    <p:extLst>
      <p:ext uri="{BB962C8B-B14F-4D97-AF65-F5344CB8AC3E}">
        <p14:creationId xmlns:p14="http://schemas.microsoft.com/office/powerpoint/2010/main" val="1819858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 y="685800"/>
            <a:ext cx="782002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1999" y="5562600"/>
            <a:ext cx="7720013" cy="1292662"/>
          </a:xfrm>
          <a:prstGeom prst="rect">
            <a:avLst/>
          </a:prstGeom>
          <a:noFill/>
        </p:spPr>
        <p:txBody>
          <a:bodyPr wrap="square" rtlCol="0">
            <a:spAutoFit/>
          </a:bodyPr>
          <a:lstStyle/>
          <a:p>
            <a:r>
              <a:rPr lang="en-US" dirty="0"/>
              <a:t>Evolution of the world energy consumption (excluding biomass) since 1860. </a:t>
            </a:r>
            <a:endParaRPr lang="en-US" dirty="0" smtClean="0"/>
          </a:p>
          <a:p>
            <a:endParaRPr lang="en-US" dirty="0" smtClean="0"/>
          </a:p>
          <a:p>
            <a:r>
              <a:rPr lang="en-US" sz="1200" i="1" dirty="0" smtClean="0"/>
              <a:t>Sources </a:t>
            </a:r>
            <a:r>
              <a:rPr lang="en-US" sz="1200" i="1" dirty="0"/>
              <a:t>: Schilling &amp; Al. (1977), IEA (2002), </a:t>
            </a:r>
            <a:r>
              <a:rPr lang="en-US" sz="1200" i="1" dirty="0" err="1"/>
              <a:t>Observatoire</a:t>
            </a:r>
            <a:r>
              <a:rPr lang="en-US" sz="1200" i="1" dirty="0"/>
              <a:t> de </a:t>
            </a:r>
            <a:r>
              <a:rPr lang="en-US" sz="1200" i="1" dirty="0" err="1"/>
              <a:t>l'Energie</a:t>
            </a:r>
            <a:r>
              <a:rPr lang="en-US" sz="1200" i="1" dirty="0"/>
              <a:t> (1997). (http://</a:t>
            </a:r>
            <a:r>
              <a:rPr lang="en-US" sz="1200" i="1" dirty="0" smtClean="0"/>
              <a:t>www.manicore.com/anglais/documentation_a/articles_a/palace_may2001.html)</a:t>
            </a:r>
            <a:endParaRPr lang="en-US" sz="1200" i="1" dirty="0"/>
          </a:p>
        </p:txBody>
      </p:sp>
      <p:sp>
        <p:nvSpPr>
          <p:cNvPr id="5" name="Rectangle 4"/>
          <p:cNvSpPr/>
          <p:nvPr/>
        </p:nvSpPr>
        <p:spPr>
          <a:xfrm>
            <a:off x="6172200" y="533400"/>
            <a:ext cx="2590800" cy="4800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991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685800" y="1695897"/>
            <a:ext cx="3471277" cy="4051301"/>
          </a:xfrm>
        </p:spPr>
        <p:txBody>
          <a:bodyPr>
            <a:normAutofit/>
          </a:bodyPr>
          <a:lstStyle/>
          <a:p>
            <a:pPr>
              <a:lnSpc>
                <a:spcPct val="150000"/>
              </a:lnSpc>
            </a:pPr>
            <a:r>
              <a:rPr lang="en-US" sz="2400" dirty="0" smtClean="0"/>
              <a:t>History</a:t>
            </a:r>
          </a:p>
          <a:p>
            <a:pPr>
              <a:lnSpc>
                <a:spcPct val="150000"/>
              </a:lnSpc>
            </a:pPr>
            <a:r>
              <a:rPr lang="en-US" sz="2400" dirty="0" smtClean="0"/>
              <a:t>Policy</a:t>
            </a:r>
          </a:p>
          <a:p>
            <a:pPr>
              <a:lnSpc>
                <a:spcPct val="150000"/>
              </a:lnSpc>
            </a:pPr>
            <a:r>
              <a:rPr lang="en-US" sz="2400" dirty="0" smtClean="0"/>
              <a:t>Technology</a:t>
            </a:r>
          </a:p>
          <a:p>
            <a:pPr>
              <a:lnSpc>
                <a:spcPct val="150000"/>
              </a:lnSpc>
            </a:pPr>
            <a:r>
              <a:rPr lang="en-US" sz="2400" dirty="0" smtClean="0"/>
              <a:t>Sustainability</a:t>
            </a:r>
            <a:endParaRPr lang="en-US" sz="2400" dirty="0"/>
          </a:p>
        </p:txBody>
      </p:sp>
      <p:sp>
        <p:nvSpPr>
          <p:cNvPr id="4" name="Content Placeholder 3"/>
          <p:cNvSpPr>
            <a:spLocks noGrp="1"/>
          </p:cNvSpPr>
          <p:nvPr>
            <p:ph sz="half" idx="2"/>
          </p:nvPr>
        </p:nvSpPr>
        <p:spPr/>
        <p:txBody>
          <a:bodyPr/>
          <a:lstStyle/>
          <a:p>
            <a:endParaRPr lang="en-US"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006889"/>
            <a:ext cx="2144486" cy="160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3416" y="1089528"/>
            <a:ext cx="2216499" cy="167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931" y="4343400"/>
            <a:ext cx="172223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9286" y="2765513"/>
            <a:ext cx="2363875" cy="15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5246914"/>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7343" y="4736111"/>
            <a:ext cx="2000770" cy="150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ght Brace 14"/>
          <p:cNvSpPr/>
          <p:nvPr/>
        </p:nvSpPr>
        <p:spPr>
          <a:xfrm>
            <a:off x="3124200" y="2299047"/>
            <a:ext cx="685800" cy="3024050"/>
          </a:xfrm>
          <a:prstGeom prst="rightBrace">
            <a:avLst>
              <a:gd name="adj1" fmla="val 8333"/>
              <a:gd name="adj2" fmla="val 48338"/>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65314"/>
            <a:ext cx="207327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63300" y="1089528"/>
            <a:ext cx="2180700" cy="157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583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164</TotalTime>
  <Words>638</Words>
  <Application>Microsoft Office PowerPoint</Application>
  <PresentationFormat>On-screen Show (4:3)</PresentationFormat>
  <Paragraphs>77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Summer</vt:lpstr>
      <vt:lpstr>Heating Things Up:  Energy’s Evolution In Response To Climate Change</vt:lpstr>
      <vt:lpstr>PowerPoint Presentation</vt:lpstr>
      <vt:lpstr>Evolution and Extinction</vt:lpstr>
      <vt:lpstr>PowerPoint Presentation</vt:lpstr>
      <vt:lpstr>Wind</vt:lpstr>
      <vt:lpstr>Natural Gas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Ans Emery</dc:creator>
  <cp:lastModifiedBy>Lindsay Ans Emery</cp:lastModifiedBy>
  <cp:revision>21</cp:revision>
  <cp:lastPrinted>2013-10-10T15:59:45Z</cp:lastPrinted>
  <dcterms:created xsi:type="dcterms:W3CDTF">2013-05-08T15:42:10Z</dcterms:created>
  <dcterms:modified xsi:type="dcterms:W3CDTF">2013-10-10T17:19:57Z</dcterms:modified>
</cp:coreProperties>
</file>