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48" r:id="rId1"/>
  </p:sldMasterIdLst>
  <p:notesMasterIdLst>
    <p:notesMasterId r:id="rId14"/>
  </p:notesMasterIdLst>
  <p:sldIdLst>
    <p:sldId id="256" r:id="rId2"/>
    <p:sldId id="316" r:id="rId3"/>
    <p:sldId id="317" r:id="rId4"/>
    <p:sldId id="280" r:id="rId5"/>
    <p:sldId id="282" r:id="rId6"/>
    <p:sldId id="285" r:id="rId7"/>
    <p:sldId id="289" r:id="rId8"/>
    <p:sldId id="292" r:id="rId9"/>
    <p:sldId id="294" r:id="rId10"/>
    <p:sldId id="318" r:id="rId11"/>
    <p:sldId id="319" r:id="rId12"/>
    <p:sldId id="320"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58" autoAdjust="0"/>
    <p:restoredTop sz="94660"/>
  </p:normalViewPr>
  <p:slideViewPr>
    <p:cSldViewPr>
      <p:cViewPr>
        <p:scale>
          <a:sx n="100" d="100"/>
          <a:sy n="100" d="100"/>
        </p:scale>
        <p:origin x="-756" y="-7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AEC1AD-BFFE-4B4D-8377-7B284C55D103}" type="datetimeFigureOut">
              <a:rPr lang="en-US" smtClean="0"/>
              <a:pPr/>
              <a:t>10/15/2013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8C36D-8956-429B-AA55-106B2FAB65C9}" type="slidenum">
              <a:rPr lang="en-US" smtClean="0"/>
              <a:pPr/>
              <a:t>‹#›</a:t>
            </a:fld>
            <a:endParaRPr lang="en-US"/>
          </a:p>
        </p:txBody>
      </p:sp>
    </p:spTree>
    <p:extLst>
      <p:ext uri="{BB962C8B-B14F-4D97-AF65-F5344CB8AC3E}">
        <p14:creationId xmlns="" xmlns:p14="http://schemas.microsoft.com/office/powerpoint/2010/main" val="23636303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E9416F4-9A42-4A51-9093-0496492DCE44}" type="datetimeFigureOut">
              <a:rPr lang="en-US" smtClean="0"/>
              <a:pPr/>
              <a:t>10/15/2013</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06FE7D-CB4A-43BB-8FFF-98355B7A36B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9416F4-9A42-4A51-9093-0496492DCE44}" type="datetimeFigureOut">
              <a:rPr lang="en-US" smtClean="0"/>
              <a:pPr/>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6FE7D-CB4A-43BB-8FFF-98355B7A36B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9416F4-9A42-4A51-9093-0496492DCE44}" type="datetimeFigureOut">
              <a:rPr lang="en-US" smtClean="0"/>
              <a:pPr/>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6FE7D-CB4A-43BB-8FFF-98355B7A36B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E9416F4-9A42-4A51-9093-0496492DCE44}" type="datetimeFigureOut">
              <a:rPr lang="en-US" smtClean="0"/>
              <a:pPr/>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6FE7D-CB4A-43BB-8FFF-98355B7A36B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E9416F4-9A42-4A51-9093-0496492DCE44}" type="datetimeFigureOut">
              <a:rPr lang="en-US" smtClean="0"/>
              <a:pPr/>
              <a:t>10/15/2013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06FE7D-CB4A-43BB-8FFF-98355B7A36B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E9416F4-9A42-4A51-9093-0496492DCE44}" type="datetimeFigureOut">
              <a:rPr lang="en-US" smtClean="0"/>
              <a:pPr/>
              <a:t>10/15/2013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6FE7D-CB4A-43BB-8FFF-98355B7A36B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E9416F4-9A42-4A51-9093-0496492DCE44}" type="datetimeFigureOut">
              <a:rPr lang="en-US" smtClean="0"/>
              <a:pPr/>
              <a:t>10/15/2013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006FE7D-CB4A-43BB-8FFF-98355B7A36B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E9416F4-9A42-4A51-9093-0496492DCE44}" type="datetimeFigureOut">
              <a:rPr lang="en-US" smtClean="0"/>
              <a:pPr/>
              <a:t>10/15/2013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006FE7D-CB4A-43BB-8FFF-98355B7A36B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9416F4-9A42-4A51-9093-0496492DCE44}" type="datetimeFigureOut">
              <a:rPr lang="en-US" smtClean="0"/>
              <a:pPr/>
              <a:t>10/15/2013</a:t>
            </a:fld>
            <a:endParaRPr lang="en-US"/>
          </a:p>
        </p:txBody>
      </p:sp>
      <p:sp>
        <p:nvSpPr>
          <p:cNvPr id="3" name="Footer Placeholder 2"/>
          <p:cNvSpPr>
            <a:spLocks noGrp="1"/>
          </p:cNvSpPr>
          <p:nvPr>
            <p:ph type="ftr" sz="quarter" idx="11"/>
          </p:nvPr>
        </p:nvSpPr>
        <p:spPr/>
        <p:txBody>
          <a:bodyPr/>
          <a:lstStyle/>
          <a:p>
            <a:endParaRPr lang="en-US"/>
          </a:p>
        </p:txBody>
      </p:sp>
      <p:pic>
        <p:nvPicPr>
          <p:cNvPr id="5" name="Picture 4" descr="WVU_Title_Gold_Transparent.png"/>
          <p:cNvPicPr>
            <a:picLocks noChangeAspect="1"/>
          </p:cNvPicPr>
          <p:nvPr userDrawn="1"/>
        </p:nvPicPr>
        <p:blipFill>
          <a:blip r:embed="rId2" cstate="print"/>
          <a:stretch>
            <a:fillRect/>
          </a:stretch>
        </p:blipFill>
        <p:spPr>
          <a:xfrm>
            <a:off x="152400" y="152400"/>
            <a:ext cx="4364708" cy="640080"/>
          </a:xfrm>
          <a:prstGeom prst="rect">
            <a:avLst/>
          </a:prstGeom>
        </p:spPr>
      </p:pic>
      <p:pic>
        <p:nvPicPr>
          <p:cNvPr id="6" name="Picture 5" descr="WVU_Seal_124.jpg"/>
          <p:cNvPicPr>
            <a:picLocks noChangeAspect="1"/>
          </p:cNvPicPr>
          <p:nvPr userDrawn="1"/>
        </p:nvPicPr>
        <p:blipFill>
          <a:blip r:embed="rId3" cstate="print"/>
          <a:stretch>
            <a:fillRect/>
          </a:stretch>
        </p:blipFill>
        <p:spPr>
          <a:xfrm>
            <a:off x="8351520" y="152400"/>
            <a:ext cx="640080" cy="6400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9416F4-9A42-4A51-9093-0496492DCE44}" type="datetimeFigureOut">
              <a:rPr lang="en-US" smtClean="0"/>
              <a:pPr/>
              <a:t>10/15/2013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6FE7D-CB4A-43BB-8FFF-98355B7A36B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E9416F4-9A42-4A51-9093-0496492DCE44}" type="datetimeFigureOut">
              <a:rPr lang="en-US" smtClean="0"/>
              <a:pPr/>
              <a:t>10/15/2013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006FE7D-CB4A-43BB-8FFF-98355B7A36B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15" descr="4x3_3_mod_wide_bar.jpg"/>
          <p:cNvPicPr>
            <a:picLocks noChangeAspect="1"/>
          </p:cNvPicPr>
          <p:nvPr userDrawn="1"/>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9416F4-9A42-4A51-9093-0496492DCE44}" type="datetimeFigureOut">
              <a:rPr lang="en-US" smtClean="0"/>
              <a:pPr/>
              <a:t>10/15/2013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6FE7D-CB4A-43BB-8FFF-98355B7A36B3}" type="slidenum">
              <a:rPr lang="en-US" smtClean="0"/>
              <a:pPr/>
              <a:t>‹#›</a:t>
            </a:fld>
            <a:endParaRPr lang="en-US"/>
          </a:p>
        </p:txBody>
      </p:sp>
      <p:pic>
        <p:nvPicPr>
          <p:cNvPr id="1028" name="Picture 4" descr="G:\WVU\Template\WVU Logo Template\WVU_Title_White_Transparent.png"/>
          <p:cNvPicPr>
            <a:picLocks noChangeAspect="1" noChangeArrowheads="1"/>
          </p:cNvPicPr>
          <p:nvPr userDrawn="1"/>
        </p:nvPicPr>
        <p:blipFill>
          <a:blip r:embed="rId14" cstate="print"/>
          <a:srcRect r="83196"/>
          <a:stretch>
            <a:fillRect/>
          </a:stretch>
        </p:blipFill>
        <p:spPr bwMode="auto">
          <a:xfrm>
            <a:off x="76202" y="6400800"/>
            <a:ext cx="471488" cy="411480"/>
          </a:xfrm>
          <a:prstGeom prst="rect">
            <a:avLst/>
          </a:prstGeom>
          <a:noFill/>
        </p:spPr>
      </p:pic>
      <p:pic>
        <p:nvPicPr>
          <p:cNvPr id="14" name="Picture 4" descr="G:\WVU\Template\WVU Logo Template\WVU_Title_White_Transparent.png"/>
          <p:cNvPicPr>
            <a:picLocks noChangeAspect="1" noChangeArrowheads="1"/>
          </p:cNvPicPr>
          <p:nvPr userDrawn="1"/>
        </p:nvPicPr>
        <p:blipFill>
          <a:blip r:embed="rId15" cstate="print"/>
          <a:srcRect l="16989"/>
          <a:stretch>
            <a:fillRect/>
          </a:stretch>
        </p:blipFill>
        <p:spPr bwMode="auto">
          <a:xfrm>
            <a:off x="607288" y="6352308"/>
            <a:ext cx="1811602" cy="320040"/>
          </a:xfrm>
          <a:prstGeom prst="rect">
            <a:avLst/>
          </a:prstGeom>
          <a:noFill/>
        </p:spPr>
      </p:pic>
      <p:sp>
        <p:nvSpPr>
          <p:cNvPr id="15" name="TextBox 14"/>
          <p:cNvSpPr txBox="1"/>
          <p:nvPr userDrawn="1"/>
        </p:nvSpPr>
        <p:spPr>
          <a:xfrm>
            <a:off x="533400" y="6578689"/>
            <a:ext cx="3505200" cy="276999"/>
          </a:xfrm>
          <a:prstGeom prst="rect">
            <a:avLst/>
          </a:prstGeom>
          <a:noFill/>
        </p:spPr>
        <p:txBody>
          <a:bodyPr wrap="square" rtlCol="0">
            <a:spAutoFit/>
          </a:bodyPr>
          <a:lstStyle/>
          <a:p>
            <a:r>
              <a:rPr lang="en-US" sz="1200" i="1" dirty="0" smtClean="0">
                <a:solidFill>
                  <a:schemeClr val="bg1"/>
                </a:solidFill>
                <a:latin typeface="Times New Roman" pitchFamily="18" charset="0"/>
                <a:cs typeface="Times New Roman" pitchFamily="18" charset="0"/>
              </a:rPr>
              <a:t>Center</a:t>
            </a:r>
            <a:r>
              <a:rPr lang="en-US" sz="1200" i="1" baseline="0" dirty="0" smtClean="0">
                <a:solidFill>
                  <a:schemeClr val="bg1"/>
                </a:solidFill>
                <a:latin typeface="Times New Roman" pitchFamily="18" charset="0"/>
                <a:cs typeface="Times New Roman" pitchFamily="18" charset="0"/>
              </a:rPr>
              <a:t> for Alternative Fuels, Engines and Emissions</a:t>
            </a:r>
            <a:endParaRPr lang="en-US" sz="1200" i="1" dirty="0">
              <a:solidFill>
                <a:schemeClr val="bg1"/>
              </a:solidFill>
              <a:latin typeface="Times New Roman" pitchFamily="18" charset="0"/>
              <a:cs typeface="Times New Roman" pitchFamily="18" charset="0"/>
            </a:endParaRPr>
          </a:p>
        </p:txBody>
      </p:sp>
      <p:sp>
        <p:nvSpPr>
          <p:cNvPr id="21" name="TextBox 20"/>
          <p:cNvSpPr txBox="1"/>
          <p:nvPr userDrawn="1"/>
        </p:nvSpPr>
        <p:spPr>
          <a:xfrm>
            <a:off x="5486400" y="6400800"/>
            <a:ext cx="3581400" cy="430887"/>
          </a:xfrm>
          <a:prstGeom prst="rect">
            <a:avLst/>
          </a:prstGeom>
          <a:noFill/>
        </p:spPr>
        <p:txBody>
          <a:bodyPr wrap="square" rtlCol="0">
            <a:spAutoFit/>
          </a:bodyPr>
          <a:lstStyle/>
          <a:p>
            <a:pPr algn="r"/>
            <a:r>
              <a:rPr lang="en-US" sz="1100" dirty="0" err="1" smtClean="0">
                <a:solidFill>
                  <a:schemeClr val="bg1"/>
                </a:solidFill>
                <a:latin typeface="Times New Roman" pitchFamily="18" charset="0"/>
                <a:cs typeface="Times New Roman" pitchFamily="18" charset="0"/>
              </a:rPr>
              <a:t>STaR</a:t>
            </a:r>
            <a:r>
              <a:rPr lang="en-US" sz="1100" dirty="0" smtClean="0">
                <a:solidFill>
                  <a:schemeClr val="bg1"/>
                </a:solidFill>
                <a:latin typeface="Times New Roman" pitchFamily="18" charset="0"/>
                <a:cs typeface="Times New Roman" pitchFamily="18" charset="0"/>
              </a:rPr>
              <a:t> Symposium 2013</a:t>
            </a:r>
            <a:endParaRPr lang="en-US" sz="1100" dirty="0" smtClean="0">
              <a:solidFill>
                <a:schemeClr val="bg1"/>
              </a:solidFill>
              <a:latin typeface="Times New Roman" pitchFamily="18" charset="0"/>
              <a:cs typeface="Times New Roman" pitchFamily="18" charset="0"/>
            </a:endParaRPr>
          </a:p>
          <a:p>
            <a:pPr algn="r"/>
            <a:r>
              <a:rPr lang="en-US" sz="1100" dirty="0" smtClean="0">
                <a:solidFill>
                  <a:schemeClr val="bg1"/>
                </a:solidFill>
                <a:latin typeface="Times New Roman" pitchFamily="18" charset="0"/>
                <a:cs typeface="Times New Roman" pitchFamily="18" charset="0"/>
              </a:rPr>
              <a:t>October 22</a:t>
            </a:r>
            <a:r>
              <a:rPr lang="en-US" sz="1100" baseline="30000" dirty="0" smtClean="0">
                <a:solidFill>
                  <a:schemeClr val="bg1"/>
                </a:solidFill>
                <a:latin typeface="Times New Roman" pitchFamily="18" charset="0"/>
                <a:cs typeface="Times New Roman" pitchFamily="18" charset="0"/>
              </a:rPr>
              <a:t>nd</a:t>
            </a:r>
            <a:r>
              <a:rPr lang="en-US" sz="1100" baseline="-25000" dirty="0" smtClean="0">
                <a:solidFill>
                  <a:schemeClr val="bg1"/>
                </a:solidFill>
                <a:latin typeface="Times New Roman" pitchFamily="18" charset="0"/>
                <a:cs typeface="Times New Roman" pitchFamily="18" charset="0"/>
              </a:rPr>
              <a:t> </a:t>
            </a:r>
            <a:r>
              <a:rPr lang="en-US" sz="1100" dirty="0" smtClean="0">
                <a:solidFill>
                  <a:schemeClr val="bg1"/>
                </a:solidFill>
                <a:latin typeface="Times New Roman" pitchFamily="18" charset="0"/>
                <a:cs typeface="Times New Roman" pitchFamily="18" charset="0"/>
              </a:rPr>
              <a:t>- 23</a:t>
            </a:r>
            <a:r>
              <a:rPr lang="en-US" sz="1100" baseline="30000" dirty="0" smtClean="0">
                <a:solidFill>
                  <a:schemeClr val="bg1"/>
                </a:solidFill>
                <a:latin typeface="Times New Roman" pitchFamily="18" charset="0"/>
                <a:cs typeface="Times New Roman" pitchFamily="18" charset="0"/>
              </a:rPr>
              <a:t>rd</a:t>
            </a:r>
            <a:r>
              <a:rPr lang="en-US" sz="1100" dirty="0" smtClean="0">
                <a:solidFill>
                  <a:schemeClr val="bg1"/>
                </a:solidFill>
                <a:latin typeface="Times New Roman" pitchFamily="18" charset="0"/>
                <a:cs typeface="Times New Roman" pitchFamily="18" charset="0"/>
              </a:rPr>
              <a:t>,</a:t>
            </a:r>
            <a:r>
              <a:rPr lang="en-US" sz="1100" baseline="0" dirty="0" smtClean="0">
                <a:solidFill>
                  <a:schemeClr val="bg1"/>
                </a:solidFill>
                <a:latin typeface="Times New Roman" pitchFamily="18" charset="0"/>
                <a:cs typeface="Times New Roman" pitchFamily="18" charset="0"/>
              </a:rPr>
              <a:t> 2013, </a:t>
            </a:r>
            <a:r>
              <a:rPr lang="en-US" sz="1100" baseline="0" dirty="0" smtClean="0">
                <a:solidFill>
                  <a:schemeClr val="bg1"/>
                </a:solidFill>
                <a:latin typeface="Times New Roman" pitchFamily="18" charset="0"/>
                <a:cs typeface="Times New Roman" pitchFamily="18" charset="0"/>
              </a:rPr>
              <a:t>Morgantown, WV</a:t>
            </a:r>
            <a:endParaRPr lang="en-US" sz="1100" dirty="0">
              <a:solidFill>
                <a:schemeClr val="bg1"/>
              </a:solidFill>
              <a:latin typeface="Times New Roman" pitchFamily="18" charset="0"/>
              <a:cs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3.xml"/><Relationship Id="rId5" Type="http://schemas.openxmlformats.org/officeDocument/2006/relationships/image" Target="../media/image28.jpeg"/><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6.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3.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52400" y="762000"/>
            <a:ext cx="8839200" cy="3276600"/>
          </a:xfrm>
          <a:prstGeom prst="rect">
            <a:avLst/>
          </a:prstGeom>
        </p:spPr>
        <p:txBody>
          <a:bodyPr>
            <a:normAutofit fontScale="97500"/>
          </a:bodyPr>
          <a:lstStyle/>
          <a:p>
            <a:pPr lvl="0" algn="ctr">
              <a:spcBef>
                <a:spcPct val="0"/>
              </a:spcBef>
            </a:pPr>
            <a:r>
              <a:rPr lang="en-US" sz="4100" noProof="0" dirty="0" smtClean="0">
                <a:solidFill>
                  <a:srgbClr val="FFC000"/>
                </a:solidFill>
                <a:latin typeface="+mj-lt"/>
                <a:ea typeface="+mj-ea"/>
                <a:cs typeface="+mj-cs"/>
              </a:rPr>
              <a:t>Center for Alternative Fuels, Engines and Emissions (CAFEE)</a:t>
            </a:r>
          </a:p>
          <a:p>
            <a:pPr lvl="0" algn="ctr">
              <a:spcBef>
                <a:spcPct val="0"/>
              </a:spcBef>
            </a:pPr>
            <a:r>
              <a:rPr lang="en-US" sz="2100" i="1" dirty="0" smtClean="0">
                <a:solidFill>
                  <a:srgbClr val="FFC000"/>
                </a:solidFill>
                <a:latin typeface="+mj-lt"/>
                <a:ea typeface="+mj-ea"/>
                <a:cs typeface="+mj-cs"/>
              </a:rPr>
              <a:t>Benjamin M. </a:t>
            </a:r>
            <a:r>
              <a:rPr lang="en-US" sz="2100" i="1" dirty="0" err="1" smtClean="0">
                <a:solidFill>
                  <a:srgbClr val="FFC000"/>
                </a:solidFill>
                <a:latin typeface="+mj-lt"/>
                <a:ea typeface="+mj-ea"/>
                <a:cs typeface="+mj-cs"/>
              </a:rPr>
              <a:t>Statler</a:t>
            </a:r>
            <a:r>
              <a:rPr lang="en-US" sz="2100" i="1" dirty="0" smtClean="0">
                <a:solidFill>
                  <a:srgbClr val="FFC000"/>
                </a:solidFill>
                <a:latin typeface="+mj-lt"/>
                <a:ea typeface="+mj-ea"/>
                <a:cs typeface="+mj-cs"/>
              </a:rPr>
              <a:t> College of Engineering and Mineral Resources</a:t>
            </a:r>
          </a:p>
          <a:p>
            <a:pPr lvl="0" algn="ctr">
              <a:spcBef>
                <a:spcPct val="0"/>
              </a:spcBef>
              <a:spcAft>
                <a:spcPts val="600"/>
              </a:spcAft>
            </a:pPr>
            <a:r>
              <a:rPr lang="en-US" sz="2100" i="1" dirty="0" smtClean="0">
                <a:solidFill>
                  <a:srgbClr val="FFC000"/>
                </a:solidFill>
                <a:latin typeface="+mj-lt"/>
                <a:ea typeface="+mj-ea"/>
                <a:cs typeface="+mj-cs"/>
              </a:rPr>
              <a:t>Department of Mechanical and Aerospace Engineering (MAE)</a:t>
            </a:r>
          </a:p>
          <a:p>
            <a:pPr lvl="0" algn="ctr">
              <a:spcBef>
                <a:spcPct val="0"/>
              </a:spcBef>
            </a:pPr>
            <a:r>
              <a:rPr lang="en-US" sz="2100" b="1" dirty="0" smtClean="0">
                <a:solidFill>
                  <a:srgbClr val="FFC000"/>
                </a:solidFill>
                <a:latin typeface="+mj-lt"/>
                <a:ea typeface="+mj-ea"/>
                <a:cs typeface="+mj-cs"/>
              </a:rPr>
              <a:t>Daniel Carder-Director CAFEE</a:t>
            </a:r>
          </a:p>
        </p:txBody>
      </p:sp>
      <p:sp>
        <p:nvSpPr>
          <p:cNvPr id="5" name="Subtitle 2"/>
          <p:cNvSpPr txBox="1">
            <a:spLocks/>
          </p:cNvSpPr>
          <p:nvPr/>
        </p:nvSpPr>
        <p:spPr>
          <a:xfrm>
            <a:off x="0" y="3352800"/>
            <a:ext cx="9144000" cy="2971800"/>
          </a:xfrm>
          <a:prstGeom prst="rect">
            <a:avLst/>
          </a:prstGeom>
        </p:spPr>
        <p:txBody>
          <a:bodyPr>
            <a:normAutofit/>
          </a:bodyPr>
          <a:lstStyle/>
          <a:p>
            <a:pPr lvl="0" algn="ctr"/>
            <a:endParaRPr lang="en-US" i="1" dirty="0">
              <a:solidFill>
                <a:srgbClr val="FFC000"/>
              </a:solidFill>
            </a:endParaRPr>
          </a:p>
        </p:txBody>
      </p:sp>
      <p:pic>
        <p:nvPicPr>
          <p:cNvPr id="7" name="Picture 6" descr="IMG_3709-1.jpg"/>
          <p:cNvPicPr>
            <a:picLocks noChangeAspect="1"/>
          </p:cNvPicPr>
          <p:nvPr/>
        </p:nvPicPr>
        <p:blipFill>
          <a:blip r:embed="rId2" cstate="print"/>
          <a:srcRect t="23913"/>
          <a:stretch>
            <a:fillRect/>
          </a:stretch>
        </p:blipFill>
        <p:spPr>
          <a:xfrm>
            <a:off x="2133600" y="3200401"/>
            <a:ext cx="4767942" cy="2286000"/>
          </a:xfrm>
          <a:prstGeom prst="rect">
            <a:avLst/>
          </a:prstGeom>
        </p:spPr>
      </p:pic>
      <p:pic>
        <p:nvPicPr>
          <p:cNvPr id="8" name="Picture 5" descr="DSC_0016.JPG"/>
          <p:cNvPicPr>
            <a:picLocks noChangeAspect="1"/>
          </p:cNvPicPr>
          <p:nvPr/>
        </p:nvPicPr>
        <p:blipFill>
          <a:blip r:embed="rId3" cstate="print"/>
          <a:srcRect/>
          <a:stretch>
            <a:fillRect/>
          </a:stretch>
        </p:blipFill>
        <p:spPr bwMode="auto">
          <a:xfrm>
            <a:off x="51886" y="4419600"/>
            <a:ext cx="2653659" cy="1776016"/>
          </a:xfrm>
          <a:prstGeom prst="rect">
            <a:avLst/>
          </a:prstGeom>
          <a:noFill/>
          <a:ln w="9525">
            <a:noFill/>
            <a:miter lim="800000"/>
            <a:headEnd/>
            <a:tailEnd/>
          </a:ln>
        </p:spPr>
      </p:pic>
      <p:pic>
        <p:nvPicPr>
          <p:cNvPr id="1028" name="Picture 4" descr="L:\WVU AQMD (Ammonia)\Pictures\Vehicle 1 - Mack Truck\DSC05977.JPG"/>
          <p:cNvPicPr>
            <a:picLocks noChangeAspect="1" noChangeArrowheads="1"/>
          </p:cNvPicPr>
          <p:nvPr/>
        </p:nvPicPr>
        <p:blipFill>
          <a:blip r:embed="rId4"/>
          <a:srcRect l="10579" t="1975"/>
          <a:stretch>
            <a:fillRect/>
          </a:stretch>
        </p:blipFill>
        <p:spPr bwMode="auto">
          <a:xfrm>
            <a:off x="6477000" y="4343400"/>
            <a:ext cx="2590800" cy="187642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
            <a:ext cx="8229600" cy="609600"/>
          </a:xfrm>
          <a:prstGeom prst="rect">
            <a:avLst/>
          </a:prstGeom>
        </p:spPr>
        <p:txBody>
          <a:bodyPr vert="horz" lIns="91440" tIns="45720" rIns="91440" bIns="45720" rtlCol="0" anchor="ctr">
            <a:noAutofit/>
          </a:bodyPr>
          <a:lstStyle/>
          <a:p>
            <a:pPr lvl="0" algn="ctr">
              <a:spcBef>
                <a:spcPct val="0"/>
              </a:spcBef>
              <a:defRPr/>
            </a:pPr>
            <a:r>
              <a:rPr lang="en-US" sz="3200" dirty="0" smtClean="0">
                <a:solidFill>
                  <a:srgbClr val="FFC000"/>
                </a:solidFill>
              </a:rPr>
              <a:t>WVU CAFEE NATURAL GAS INITIATIVE</a:t>
            </a:r>
          </a:p>
        </p:txBody>
      </p:sp>
      <p:sp>
        <p:nvSpPr>
          <p:cNvPr id="6" name="TextBox 5"/>
          <p:cNvSpPr txBox="1"/>
          <p:nvPr/>
        </p:nvSpPr>
        <p:spPr>
          <a:xfrm>
            <a:off x="304800" y="685801"/>
            <a:ext cx="8610600" cy="5432256"/>
          </a:xfrm>
          <a:prstGeom prst="rect">
            <a:avLst/>
          </a:prstGeom>
          <a:noFill/>
        </p:spPr>
        <p:txBody>
          <a:bodyPr wrap="square" rtlCol="0">
            <a:spAutoFit/>
          </a:bodyPr>
          <a:lstStyle/>
          <a:p>
            <a:pPr>
              <a:buFont typeface="Arial" pitchFamily="34" charset="0"/>
              <a:buChar char="•"/>
            </a:pPr>
            <a:r>
              <a:rPr lang="en-US" sz="2000" dirty="0" smtClean="0">
                <a:solidFill>
                  <a:srgbClr val="FFC000"/>
                </a:solidFill>
              </a:rPr>
              <a:t> </a:t>
            </a:r>
            <a:r>
              <a:rPr lang="en-US" sz="2000" b="1" dirty="0" smtClean="0">
                <a:solidFill>
                  <a:srgbClr val="FFC000"/>
                </a:solidFill>
              </a:rPr>
              <a:t>Natural gas Utilization</a:t>
            </a:r>
          </a:p>
          <a:p>
            <a:pPr marL="514350" lvl="1" indent="-228600">
              <a:buFont typeface="Wingdings" pitchFamily="2" charset="2"/>
              <a:buChar char="Ø"/>
            </a:pPr>
            <a:r>
              <a:rPr lang="en-US" dirty="0" smtClean="0">
                <a:solidFill>
                  <a:schemeClr val="bg1"/>
                </a:solidFill>
              </a:rPr>
              <a:t>Advanced </a:t>
            </a:r>
            <a:r>
              <a:rPr lang="en-US" dirty="0" smtClean="0">
                <a:solidFill>
                  <a:schemeClr val="bg1"/>
                </a:solidFill>
              </a:rPr>
              <a:t>internal combustion engine </a:t>
            </a:r>
            <a:r>
              <a:rPr lang="en-US" dirty="0" smtClean="0">
                <a:solidFill>
                  <a:schemeClr val="bg1"/>
                </a:solidFill>
              </a:rPr>
              <a:t>concept: Low </a:t>
            </a:r>
            <a:r>
              <a:rPr lang="en-US" dirty="0" smtClean="0">
                <a:solidFill>
                  <a:schemeClr val="bg1"/>
                </a:solidFill>
              </a:rPr>
              <a:t>temperature combustion </a:t>
            </a:r>
            <a:r>
              <a:rPr lang="en-US" dirty="0" smtClean="0">
                <a:solidFill>
                  <a:schemeClr val="bg1"/>
                </a:solidFill>
              </a:rPr>
              <a:t>(LTC</a:t>
            </a:r>
            <a:r>
              <a:rPr lang="en-US" dirty="0" smtClean="0">
                <a:solidFill>
                  <a:schemeClr val="bg1"/>
                </a:solidFill>
              </a:rPr>
              <a:t>), Reactivity Controlled Compression Ignition (RCCI), </a:t>
            </a:r>
            <a:r>
              <a:rPr lang="en-US" dirty="0" smtClean="0">
                <a:solidFill>
                  <a:schemeClr val="bg1"/>
                </a:solidFill>
              </a:rPr>
              <a:t>dual-fuel combustion</a:t>
            </a:r>
            <a:endParaRPr lang="en-US" dirty="0" smtClean="0">
              <a:solidFill>
                <a:schemeClr val="bg1"/>
              </a:solidFill>
            </a:endParaRPr>
          </a:p>
          <a:p>
            <a:pPr marL="514350" lvl="1" indent="-228600">
              <a:buFont typeface="Wingdings" pitchFamily="2" charset="2"/>
              <a:buChar char="Ø"/>
            </a:pPr>
            <a:r>
              <a:rPr lang="en-US" dirty="0" smtClean="0">
                <a:solidFill>
                  <a:schemeClr val="bg1"/>
                </a:solidFill>
              </a:rPr>
              <a:t>Development </a:t>
            </a:r>
            <a:r>
              <a:rPr lang="en-US" dirty="0" smtClean="0">
                <a:solidFill>
                  <a:schemeClr val="bg1"/>
                </a:solidFill>
              </a:rPr>
              <a:t>of EPA compliant dual-fuel retrofit kits (FYDA Energy Solutions)</a:t>
            </a:r>
          </a:p>
          <a:p>
            <a:pPr marL="514350" lvl="1" indent="-228600">
              <a:buFont typeface="Wingdings" pitchFamily="2" charset="2"/>
              <a:buChar char="Ø"/>
            </a:pPr>
            <a:r>
              <a:rPr lang="en-US" dirty="0" smtClean="0">
                <a:solidFill>
                  <a:schemeClr val="bg1"/>
                </a:solidFill>
              </a:rPr>
              <a:t>Laser </a:t>
            </a:r>
            <a:r>
              <a:rPr lang="en-US" dirty="0" smtClean="0">
                <a:solidFill>
                  <a:schemeClr val="bg1"/>
                </a:solidFill>
              </a:rPr>
              <a:t>based ignition for internal combustion engines</a:t>
            </a:r>
          </a:p>
          <a:p>
            <a:pPr marL="514350" lvl="1" indent="-228600">
              <a:buFont typeface="Wingdings" pitchFamily="2" charset="2"/>
              <a:buChar char="Ø"/>
            </a:pPr>
            <a:r>
              <a:rPr lang="en-US" dirty="0" smtClean="0">
                <a:solidFill>
                  <a:schemeClr val="bg1"/>
                </a:solidFill>
              </a:rPr>
              <a:t>Plasma </a:t>
            </a:r>
            <a:r>
              <a:rPr lang="en-US" dirty="0" smtClean="0">
                <a:solidFill>
                  <a:schemeClr val="bg1"/>
                </a:solidFill>
              </a:rPr>
              <a:t>ignition for internal combustion engines</a:t>
            </a:r>
          </a:p>
          <a:p>
            <a:pPr>
              <a:spcBef>
                <a:spcPts val="600"/>
              </a:spcBef>
              <a:buFont typeface="Arial" pitchFamily="34" charset="0"/>
              <a:buChar char="•"/>
            </a:pPr>
            <a:r>
              <a:rPr lang="en-US" sz="2000" dirty="0" smtClean="0">
                <a:solidFill>
                  <a:srgbClr val="FFC000"/>
                </a:solidFill>
              </a:rPr>
              <a:t> </a:t>
            </a:r>
            <a:r>
              <a:rPr lang="en-US" sz="2000" b="1" dirty="0" smtClean="0">
                <a:solidFill>
                  <a:srgbClr val="FFC000"/>
                </a:solidFill>
              </a:rPr>
              <a:t>Emissions mitigation</a:t>
            </a:r>
          </a:p>
          <a:p>
            <a:pPr marL="514350" lvl="1" indent="-228600">
              <a:buFont typeface="Wingdings" pitchFamily="2" charset="2"/>
              <a:buChar char="Ø"/>
            </a:pPr>
            <a:r>
              <a:rPr lang="en-US" dirty="0" smtClean="0">
                <a:solidFill>
                  <a:schemeClr val="bg1"/>
                </a:solidFill>
              </a:rPr>
              <a:t>Lean </a:t>
            </a:r>
            <a:r>
              <a:rPr lang="en-US" dirty="0" smtClean="0">
                <a:solidFill>
                  <a:schemeClr val="bg1"/>
                </a:solidFill>
              </a:rPr>
              <a:t>burn methane catalyst (Hyper-Cat LLC)</a:t>
            </a:r>
          </a:p>
          <a:p>
            <a:pPr marL="514350" lvl="1" indent="-228600">
              <a:buFont typeface="Wingdings" pitchFamily="2" charset="2"/>
              <a:buChar char="Ø"/>
            </a:pPr>
            <a:r>
              <a:rPr lang="en-US" dirty="0" smtClean="0">
                <a:solidFill>
                  <a:schemeClr val="bg1"/>
                </a:solidFill>
              </a:rPr>
              <a:t>Crankcase </a:t>
            </a:r>
            <a:r>
              <a:rPr lang="en-US" dirty="0" smtClean="0">
                <a:solidFill>
                  <a:schemeClr val="bg1"/>
                </a:solidFill>
              </a:rPr>
              <a:t>methane emission</a:t>
            </a:r>
          </a:p>
          <a:p>
            <a:pPr>
              <a:spcBef>
                <a:spcPts val="600"/>
              </a:spcBef>
              <a:buFont typeface="Arial" pitchFamily="34" charset="0"/>
              <a:buChar char="•"/>
            </a:pPr>
            <a:r>
              <a:rPr lang="en-US" sz="2000" b="1" dirty="0" smtClean="0">
                <a:solidFill>
                  <a:srgbClr val="FFC000"/>
                </a:solidFill>
              </a:rPr>
              <a:t> Emissions monitoring</a:t>
            </a:r>
          </a:p>
          <a:p>
            <a:pPr marL="514350" lvl="1" indent="-228600">
              <a:buFont typeface="Wingdings" pitchFamily="2" charset="2"/>
              <a:buChar char="Ø"/>
            </a:pPr>
            <a:r>
              <a:rPr lang="en-US" dirty="0" smtClean="0">
                <a:solidFill>
                  <a:schemeClr val="bg1"/>
                </a:solidFill>
              </a:rPr>
              <a:t>Fugitive </a:t>
            </a:r>
            <a:r>
              <a:rPr lang="en-US" dirty="0" smtClean="0">
                <a:solidFill>
                  <a:schemeClr val="bg1"/>
                </a:solidFill>
              </a:rPr>
              <a:t>emissions from shale gas drilling activity (NETL DOE)</a:t>
            </a:r>
          </a:p>
          <a:p>
            <a:pPr marL="514350" lvl="1" indent="-228600">
              <a:buFont typeface="Wingdings" pitchFamily="2" charset="2"/>
              <a:buChar char="Ø"/>
            </a:pPr>
            <a:r>
              <a:rPr lang="en-US" dirty="0" smtClean="0">
                <a:solidFill>
                  <a:schemeClr val="bg1"/>
                </a:solidFill>
              </a:rPr>
              <a:t>Tailpipe </a:t>
            </a:r>
            <a:r>
              <a:rPr lang="en-US" dirty="0" smtClean="0">
                <a:solidFill>
                  <a:schemeClr val="bg1"/>
                </a:solidFill>
              </a:rPr>
              <a:t>emissions of regulated pollutants from natural gas vehicles ( South Coast Air Quality Management District, Environmental Defense Fund)</a:t>
            </a:r>
          </a:p>
          <a:p>
            <a:pPr marL="514350" lvl="1" indent="-228600">
              <a:buFont typeface="Wingdings" pitchFamily="2" charset="2"/>
              <a:buChar char="Ø"/>
            </a:pPr>
            <a:r>
              <a:rPr lang="en-US" dirty="0" smtClean="0">
                <a:solidFill>
                  <a:schemeClr val="bg1"/>
                </a:solidFill>
              </a:rPr>
              <a:t>Ammonia </a:t>
            </a:r>
            <a:r>
              <a:rPr lang="en-US" dirty="0" smtClean="0">
                <a:solidFill>
                  <a:schemeClr val="bg1"/>
                </a:solidFill>
              </a:rPr>
              <a:t>and greenhouse gas emissions from stoichiometric natural gas engines</a:t>
            </a:r>
          </a:p>
          <a:p>
            <a:pPr marL="514350" lvl="1" indent="-228600">
              <a:buFont typeface="Wingdings" pitchFamily="2" charset="2"/>
              <a:buChar char="Ø"/>
            </a:pPr>
            <a:r>
              <a:rPr lang="en-US" dirty="0" smtClean="0">
                <a:solidFill>
                  <a:schemeClr val="bg1"/>
                </a:solidFill>
              </a:rPr>
              <a:t>Lubrication oil emissions from natural gas engines</a:t>
            </a:r>
          </a:p>
          <a:p>
            <a:pPr>
              <a:spcBef>
                <a:spcPts val="600"/>
              </a:spcBef>
              <a:buFont typeface="Arial" pitchFamily="34" charset="0"/>
              <a:buChar char="•"/>
            </a:pPr>
            <a:r>
              <a:rPr lang="en-US" sz="2000" b="1" dirty="0" smtClean="0">
                <a:solidFill>
                  <a:srgbClr val="FFC000"/>
                </a:solidFill>
              </a:rPr>
              <a:t> Natural gas derived fuels</a:t>
            </a:r>
          </a:p>
          <a:p>
            <a:pPr marL="514350" lvl="1" indent="-228600">
              <a:buFont typeface="Wingdings" pitchFamily="2" charset="2"/>
              <a:buChar char="Ø"/>
            </a:pPr>
            <a:r>
              <a:rPr lang="en-US" dirty="0" smtClean="0">
                <a:solidFill>
                  <a:schemeClr val="bg1"/>
                </a:solidFill>
              </a:rPr>
              <a:t>Di-methyl ether (DME)</a:t>
            </a:r>
            <a:endParaRPr lang="en-US" dirty="0" smtClean="0">
              <a:solidFill>
                <a:schemeClr val="bg1"/>
              </a:solidFill>
            </a:endParaRPr>
          </a:p>
          <a:p>
            <a:pPr marL="514350" lvl="1" indent="-228600">
              <a:buFont typeface="Wingdings" pitchFamily="2" charset="2"/>
              <a:buChar char="Ø"/>
            </a:pPr>
            <a:r>
              <a:rPr lang="en-US" dirty="0" smtClean="0">
                <a:solidFill>
                  <a:schemeClr val="bg1"/>
                </a:solidFill>
              </a:rPr>
              <a:t>High alcohol </a:t>
            </a:r>
            <a:r>
              <a:rPr lang="en-US" dirty="0" smtClean="0">
                <a:solidFill>
                  <a:schemeClr val="bg1"/>
                </a:solidFill>
              </a:rPr>
              <a:t>fuels</a:t>
            </a: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
            <a:ext cx="8229600" cy="609600"/>
          </a:xfrm>
          <a:prstGeom prst="rect">
            <a:avLst/>
          </a:prstGeom>
        </p:spPr>
        <p:txBody>
          <a:bodyPr vert="horz" lIns="91440" tIns="45720" rIns="91440" bIns="45720" rtlCol="0" anchor="ctr">
            <a:noAutofit/>
          </a:bodyPr>
          <a:lstStyle/>
          <a:p>
            <a:pPr lvl="0" algn="ctr">
              <a:spcBef>
                <a:spcPct val="0"/>
              </a:spcBef>
              <a:defRPr/>
            </a:pPr>
            <a:r>
              <a:rPr lang="en-US" sz="3200" dirty="0" smtClean="0">
                <a:solidFill>
                  <a:srgbClr val="FFC000"/>
                </a:solidFill>
              </a:rPr>
              <a:t>RECENT NATURAL GAS RESEARCH PROJECTS</a:t>
            </a:r>
          </a:p>
        </p:txBody>
      </p:sp>
      <p:sp>
        <p:nvSpPr>
          <p:cNvPr id="5" name="TextBox 4"/>
          <p:cNvSpPr txBox="1"/>
          <p:nvPr/>
        </p:nvSpPr>
        <p:spPr>
          <a:xfrm>
            <a:off x="304800" y="685800"/>
            <a:ext cx="4876800" cy="5570756"/>
          </a:xfrm>
          <a:prstGeom prst="rect">
            <a:avLst/>
          </a:prstGeom>
          <a:noFill/>
        </p:spPr>
        <p:txBody>
          <a:bodyPr wrap="square" rtlCol="0">
            <a:spAutoFit/>
          </a:bodyPr>
          <a:lstStyle/>
          <a:p>
            <a:pPr marL="114300" indent="-114300">
              <a:buFont typeface="Arial" pitchFamily="34" charset="0"/>
              <a:buChar char="•"/>
            </a:pPr>
            <a:r>
              <a:rPr lang="en-US" sz="1600" b="1" dirty="0" smtClean="0">
                <a:solidFill>
                  <a:srgbClr val="FFC000"/>
                </a:solidFill>
              </a:rPr>
              <a:t>Quantification </a:t>
            </a:r>
            <a:r>
              <a:rPr lang="en-US" sz="1600" b="1" dirty="0" smtClean="0">
                <a:solidFill>
                  <a:srgbClr val="FFC000"/>
                </a:solidFill>
              </a:rPr>
              <a:t>of Perturbation Effects on an Alternative Ignition System</a:t>
            </a:r>
          </a:p>
          <a:p>
            <a:pPr marL="342900" lvl="1">
              <a:spcAft>
                <a:spcPts val="600"/>
              </a:spcAft>
            </a:pPr>
            <a:r>
              <a:rPr lang="en-US" sz="1600" dirty="0" smtClean="0">
                <a:solidFill>
                  <a:schemeClr val="bg1"/>
                </a:solidFill>
              </a:rPr>
              <a:t>The </a:t>
            </a:r>
            <a:r>
              <a:rPr lang="en-US" sz="1600" dirty="0" smtClean="0">
                <a:solidFill>
                  <a:schemeClr val="bg1"/>
                </a:solidFill>
              </a:rPr>
              <a:t>CAFEE, in conjunction with NETL and NIOSH, is working to determine the effects thermal and oscillatory perturbations.</a:t>
            </a:r>
          </a:p>
          <a:p>
            <a:pPr marL="114300" indent="-114300">
              <a:spcBef>
                <a:spcPts val="600"/>
              </a:spcBef>
              <a:buFont typeface="Arial" pitchFamily="34" charset="0"/>
              <a:buChar char="•"/>
            </a:pPr>
            <a:r>
              <a:rPr lang="en-US" sz="1600" b="1" dirty="0" smtClean="0">
                <a:solidFill>
                  <a:srgbClr val="FFC000"/>
                </a:solidFill>
              </a:rPr>
              <a:t>Assessing </a:t>
            </a:r>
            <a:r>
              <a:rPr lang="en-US" sz="1600" b="1" dirty="0" smtClean="0">
                <a:solidFill>
                  <a:srgbClr val="FFC000"/>
                </a:solidFill>
              </a:rPr>
              <a:t>Fugitive Methane Emissions Impact Using Natural Gas Engines in Unconventional Resource Development</a:t>
            </a:r>
          </a:p>
          <a:p>
            <a:pPr marL="342900" lvl="1"/>
            <a:r>
              <a:rPr lang="en-US" sz="1600" dirty="0" smtClean="0">
                <a:solidFill>
                  <a:schemeClr val="bg1"/>
                </a:solidFill>
              </a:rPr>
              <a:t>NETL </a:t>
            </a:r>
            <a:r>
              <a:rPr lang="en-US" sz="1600" dirty="0" smtClean="0">
                <a:solidFill>
                  <a:schemeClr val="bg1"/>
                </a:solidFill>
              </a:rPr>
              <a:t>DOE funded study is aimed at characterizing the impacts of fugitive methane emissions from dual-fuel and dedicated natural gas engines that can replace diesel powered units currently dominating the unconventional resource development operation.</a:t>
            </a:r>
          </a:p>
          <a:p>
            <a:pPr marL="114300" indent="-114300">
              <a:spcBef>
                <a:spcPts val="600"/>
              </a:spcBef>
              <a:buFont typeface="Arial" pitchFamily="34" charset="0"/>
              <a:buChar char="•"/>
            </a:pPr>
            <a:r>
              <a:rPr lang="en-US" sz="1600" b="1" dirty="0" smtClean="0">
                <a:solidFill>
                  <a:srgbClr val="FFC000"/>
                </a:solidFill>
              </a:rPr>
              <a:t>Pump-to-Wheels </a:t>
            </a:r>
            <a:r>
              <a:rPr lang="en-US" sz="1600" b="1" dirty="0" smtClean="0">
                <a:solidFill>
                  <a:srgbClr val="FFC000"/>
                </a:solidFill>
              </a:rPr>
              <a:t>Natural Gas Emissions from the Heavy-Duty Trucking </a:t>
            </a:r>
            <a:r>
              <a:rPr lang="en-US" sz="1600" b="1" dirty="0" smtClean="0">
                <a:solidFill>
                  <a:srgbClr val="FFC000"/>
                </a:solidFill>
              </a:rPr>
              <a:t>Sector</a:t>
            </a:r>
          </a:p>
          <a:p>
            <a:pPr marL="342900" lvl="1">
              <a:spcBef>
                <a:spcPts val="600"/>
              </a:spcBef>
            </a:pPr>
            <a:r>
              <a:rPr lang="en-US" sz="1600" dirty="0" smtClean="0">
                <a:solidFill>
                  <a:schemeClr val="bg1"/>
                </a:solidFill>
              </a:rPr>
              <a:t>Study funded by EDF to quantify the fugitive methane emissions arising due to the use of natural gas in the transportation sector; including extraction, transportation (pipeline), conditioning at fueling </a:t>
            </a:r>
            <a:r>
              <a:rPr lang="en-US" sz="1600" dirty="0" smtClean="0">
                <a:solidFill>
                  <a:schemeClr val="bg1"/>
                </a:solidFill>
              </a:rPr>
              <a:t>stations, storage and use on HD vehicles.</a:t>
            </a:r>
            <a:endParaRPr lang="en-US" sz="1600" dirty="0" smtClean="0">
              <a:solidFill>
                <a:schemeClr val="bg1"/>
              </a:solidFill>
            </a:endParaRPr>
          </a:p>
        </p:txBody>
      </p:sp>
      <p:pic>
        <p:nvPicPr>
          <p:cNvPr id="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709137" y="762001"/>
            <a:ext cx="2825263" cy="216049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6" name="Picture 2" descr="N:\WVU Projects\EDF (Nov 2012)\Pictures\Vehicle 12 - LA Refuse Truck I\DSC08754.JPG"/>
          <p:cNvPicPr>
            <a:picLocks noChangeAspect="1" noChangeArrowheads="1"/>
          </p:cNvPicPr>
          <p:nvPr/>
        </p:nvPicPr>
        <p:blipFill>
          <a:blip r:embed="rId3" cstate="print"/>
          <a:srcRect/>
          <a:stretch>
            <a:fillRect/>
          </a:stretch>
        </p:blipFill>
        <p:spPr bwMode="auto">
          <a:xfrm>
            <a:off x="7295704" y="3124200"/>
            <a:ext cx="1467296" cy="1971793"/>
          </a:xfrm>
          <a:prstGeom prst="rect">
            <a:avLst/>
          </a:prstGeom>
          <a:noFill/>
        </p:spPr>
      </p:pic>
      <p:pic>
        <p:nvPicPr>
          <p:cNvPr id="1027" name="Picture 3" descr="N:\WVU AQMD (Ammonia)\Pictures\Vehicle 15 - CNG Ryder Truck\DSC07956.JPG"/>
          <p:cNvPicPr>
            <a:picLocks noChangeAspect="1" noChangeArrowheads="1"/>
          </p:cNvPicPr>
          <p:nvPr/>
        </p:nvPicPr>
        <p:blipFill>
          <a:blip r:embed="rId4" cstate="print"/>
          <a:srcRect/>
          <a:stretch>
            <a:fillRect/>
          </a:stretch>
        </p:blipFill>
        <p:spPr bwMode="auto">
          <a:xfrm>
            <a:off x="5486400" y="3124200"/>
            <a:ext cx="1371600" cy="2048934"/>
          </a:xfrm>
          <a:prstGeom prst="rect">
            <a:avLst/>
          </a:prstGeom>
          <a:noFill/>
        </p:spPr>
      </p:pic>
      <p:pic>
        <p:nvPicPr>
          <p:cNvPr id="1028" name="Picture 4" descr="N:\WVU Projects\EDF (Nov 2012)\Pictures\Fueling Station.JPG"/>
          <p:cNvPicPr>
            <a:picLocks noChangeAspect="1" noChangeArrowheads="1"/>
          </p:cNvPicPr>
          <p:nvPr/>
        </p:nvPicPr>
        <p:blipFill>
          <a:blip r:embed="rId5" cstate="print"/>
          <a:srcRect/>
          <a:stretch>
            <a:fillRect/>
          </a:stretch>
        </p:blipFill>
        <p:spPr bwMode="auto">
          <a:xfrm>
            <a:off x="5334000" y="5041776"/>
            <a:ext cx="3581400" cy="120662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76200"/>
            <a:ext cx="8229600" cy="609600"/>
          </a:xfrm>
          <a:prstGeom prst="rect">
            <a:avLst/>
          </a:prstGeom>
        </p:spPr>
        <p:txBody>
          <a:bodyPr vert="horz" lIns="91440" tIns="45720" rIns="91440" bIns="45720" rtlCol="0" anchor="ctr">
            <a:noAutofit/>
          </a:bodyPr>
          <a:lstStyle/>
          <a:p>
            <a:pPr lvl="0" algn="ctr">
              <a:spcBef>
                <a:spcPct val="0"/>
              </a:spcBef>
              <a:defRPr/>
            </a:pPr>
            <a:r>
              <a:rPr lang="en-US" sz="3200" dirty="0" smtClean="0">
                <a:solidFill>
                  <a:srgbClr val="FFC000"/>
                </a:solidFill>
              </a:rPr>
              <a:t>UPCOMING NATURAL GAS RESEARCH PROJECTS</a:t>
            </a:r>
          </a:p>
        </p:txBody>
      </p:sp>
      <p:sp>
        <p:nvSpPr>
          <p:cNvPr id="6" name="TextBox 5"/>
          <p:cNvSpPr txBox="1"/>
          <p:nvPr/>
        </p:nvSpPr>
        <p:spPr>
          <a:xfrm>
            <a:off x="304800" y="609600"/>
            <a:ext cx="8610600" cy="5663089"/>
          </a:xfrm>
          <a:prstGeom prst="rect">
            <a:avLst/>
          </a:prstGeom>
          <a:noFill/>
        </p:spPr>
        <p:txBody>
          <a:bodyPr wrap="square" rtlCol="0">
            <a:spAutoFit/>
          </a:bodyPr>
          <a:lstStyle/>
          <a:p>
            <a:pPr>
              <a:buFont typeface="Arial" pitchFamily="34" charset="0"/>
              <a:buChar char="•"/>
            </a:pPr>
            <a:r>
              <a:rPr lang="en-US" b="1" dirty="0" smtClean="0">
                <a:solidFill>
                  <a:srgbClr val="FFC000"/>
                </a:solidFill>
              </a:rPr>
              <a:t> Di-Methyl Ether (DME)</a:t>
            </a:r>
          </a:p>
          <a:p>
            <a:pPr marL="514350" lvl="1" indent="-228600">
              <a:buFont typeface="Wingdings" pitchFamily="2" charset="2"/>
              <a:buChar char="Ø"/>
            </a:pPr>
            <a:r>
              <a:rPr lang="en-US" dirty="0" smtClean="0">
                <a:solidFill>
                  <a:schemeClr val="bg1"/>
                </a:solidFill>
              </a:rPr>
              <a:t>A </a:t>
            </a:r>
            <a:r>
              <a:rPr lang="en-US" dirty="0" smtClean="0">
                <a:solidFill>
                  <a:schemeClr val="bg1"/>
                </a:solidFill>
              </a:rPr>
              <a:t>promising low carbon alternative fuel that can be derived from natural gas and bio mass</a:t>
            </a:r>
          </a:p>
          <a:p>
            <a:pPr marL="514350" lvl="1" indent="-228600">
              <a:buFont typeface="Wingdings" pitchFamily="2" charset="2"/>
              <a:buChar char="Ø"/>
            </a:pPr>
            <a:r>
              <a:rPr lang="en-US" dirty="0" smtClean="0">
                <a:solidFill>
                  <a:schemeClr val="bg1"/>
                </a:solidFill>
              </a:rPr>
              <a:t>Fuel </a:t>
            </a:r>
            <a:r>
              <a:rPr lang="en-US" dirty="0" smtClean="0">
                <a:solidFill>
                  <a:schemeClr val="bg1"/>
                </a:solidFill>
              </a:rPr>
              <a:t>properties suitable for compression ignition with low soot emissions</a:t>
            </a:r>
          </a:p>
          <a:p>
            <a:pPr marL="514350" lvl="1" indent="-228600">
              <a:buFont typeface="Wingdings" pitchFamily="2" charset="2"/>
              <a:buChar char="Ø"/>
            </a:pPr>
            <a:r>
              <a:rPr lang="en-US" dirty="0" smtClean="0">
                <a:solidFill>
                  <a:schemeClr val="bg1"/>
                </a:solidFill>
              </a:rPr>
              <a:t>Research </a:t>
            </a:r>
            <a:r>
              <a:rPr lang="en-US" dirty="0" smtClean="0">
                <a:solidFill>
                  <a:schemeClr val="bg1"/>
                </a:solidFill>
              </a:rPr>
              <a:t>will </a:t>
            </a:r>
            <a:r>
              <a:rPr lang="en-US" dirty="0" smtClean="0">
                <a:solidFill>
                  <a:schemeClr val="bg1"/>
                </a:solidFill>
              </a:rPr>
              <a:t>be </a:t>
            </a:r>
            <a:r>
              <a:rPr lang="en-US" dirty="0" smtClean="0">
                <a:solidFill>
                  <a:schemeClr val="bg1"/>
                </a:solidFill>
              </a:rPr>
              <a:t>aimed at studying fundamental combustion characteristics of DME using a single cylinder research engine</a:t>
            </a:r>
          </a:p>
          <a:p>
            <a:pPr marL="514350" lvl="1" indent="-228600">
              <a:buFont typeface="Wingdings" pitchFamily="2" charset="2"/>
              <a:buChar char="Ø"/>
            </a:pPr>
            <a:r>
              <a:rPr lang="en-US" dirty="0" smtClean="0">
                <a:solidFill>
                  <a:schemeClr val="bg1"/>
                </a:solidFill>
              </a:rPr>
              <a:t>Development </a:t>
            </a:r>
            <a:r>
              <a:rPr lang="en-US" dirty="0" smtClean="0">
                <a:solidFill>
                  <a:schemeClr val="bg1"/>
                </a:solidFill>
              </a:rPr>
              <a:t>of control systems and fuel injection systems for conversion of diesel fuel system to DME in heavy-duty applications</a:t>
            </a:r>
          </a:p>
          <a:p>
            <a:pPr marL="514350" lvl="1" indent="-228600">
              <a:spcAft>
                <a:spcPts val="600"/>
              </a:spcAft>
              <a:buFont typeface="Wingdings" pitchFamily="2" charset="2"/>
              <a:buChar char="Ø"/>
            </a:pPr>
            <a:r>
              <a:rPr lang="en-US" dirty="0" smtClean="0">
                <a:solidFill>
                  <a:schemeClr val="bg1"/>
                </a:solidFill>
              </a:rPr>
              <a:t>Research of advanced </a:t>
            </a:r>
            <a:r>
              <a:rPr lang="en-US" dirty="0" smtClean="0">
                <a:solidFill>
                  <a:schemeClr val="bg1"/>
                </a:solidFill>
              </a:rPr>
              <a:t>combustion concepts such as RCCI using DME and natural gas engine as dual-fuel.</a:t>
            </a:r>
          </a:p>
          <a:p>
            <a:pPr>
              <a:spcBef>
                <a:spcPts val="600"/>
              </a:spcBef>
              <a:buFont typeface="Arial" pitchFamily="34" charset="0"/>
              <a:buChar char="•"/>
            </a:pPr>
            <a:r>
              <a:rPr lang="en-US" b="1" dirty="0" smtClean="0">
                <a:solidFill>
                  <a:srgbClr val="FFC000"/>
                </a:solidFill>
              </a:rPr>
              <a:t> Development of lean methane catalyst</a:t>
            </a:r>
          </a:p>
          <a:p>
            <a:pPr marL="514350" lvl="1" indent="-228600">
              <a:spcAft>
                <a:spcPts val="600"/>
              </a:spcAft>
              <a:buFont typeface="Wingdings" pitchFamily="2" charset="2"/>
              <a:buChar char="Ø"/>
            </a:pPr>
            <a:r>
              <a:rPr lang="en-US" dirty="0" smtClean="0">
                <a:solidFill>
                  <a:schemeClr val="bg1"/>
                </a:solidFill>
              </a:rPr>
              <a:t>WVU </a:t>
            </a:r>
            <a:r>
              <a:rPr lang="en-US" dirty="0" smtClean="0">
                <a:solidFill>
                  <a:schemeClr val="bg1"/>
                </a:solidFill>
              </a:rPr>
              <a:t>and Hyper-Cat will jointly work towards developing catalyst formulation aimed at low temperature light-off for methane.</a:t>
            </a:r>
            <a:endParaRPr lang="en-US" dirty="0" smtClean="0">
              <a:solidFill>
                <a:schemeClr val="bg1"/>
              </a:solidFill>
            </a:endParaRPr>
          </a:p>
          <a:p>
            <a:pPr>
              <a:spcBef>
                <a:spcPts val="600"/>
              </a:spcBef>
              <a:buFont typeface="Arial" pitchFamily="34" charset="0"/>
              <a:buChar char="•"/>
            </a:pPr>
            <a:r>
              <a:rPr lang="en-US" b="1" dirty="0" smtClean="0">
                <a:solidFill>
                  <a:srgbClr val="FFC000"/>
                </a:solidFill>
              </a:rPr>
              <a:t> Development of Ammonia reduction system for dedicated </a:t>
            </a:r>
            <a:r>
              <a:rPr lang="en-US" b="1" dirty="0" err="1" smtClean="0">
                <a:solidFill>
                  <a:srgbClr val="FFC000"/>
                </a:solidFill>
              </a:rPr>
              <a:t>stoichiometric</a:t>
            </a:r>
            <a:r>
              <a:rPr lang="en-US" b="1" dirty="0" smtClean="0">
                <a:solidFill>
                  <a:srgbClr val="FFC000"/>
                </a:solidFill>
              </a:rPr>
              <a:t> </a:t>
            </a:r>
            <a:r>
              <a:rPr lang="en-US" b="1" dirty="0" smtClean="0">
                <a:solidFill>
                  <a:srgbClr val="FFC000"/>
                </a:solidFill>
              </a:rPr>
              <a:t>NG engines</a:t>
            </a:r>
            <a:endParaRPr lang="en-US" b="1" dirty="0" smtClean="0">
              <a:solidFill>
                <a:srgbClr val="FFC000"/>
              </a:solidFill>
            </a:endParaRPr>
          </a:p>
          <a:p>
            <a:pPr marL="514350" lvl="1" indent="-228600">
              <a:buFont typeface="Wingdings" pitchFamily="2" charset="2"/>
              <a:buChar char="Ø"/>
            </a:pPr>
            <a:r>
              <a:rPr lang="en-US" dirty="0" smtClean="0">
                <a:solidFill>
                  <a:schemeClr val="bg1"/>
                </a:solidFill>
              </a:rPr>
              <a:t>Ammonia </a:t>
            </a:r>
            <a:r>
              <a:rPr lang="en-US" dirty="0" smtClean="0">
                <a:solidFill>
                  <a:schemeClr val="bg1"/>
                </a:solidFill>
              </a:rPr>
              <a:t>production from three-way catalyst has been identified as significant shortcoming in </a:t>
            </a:r>
            <a:r>
              <a:rPr lang="en-US" dirty="0" smtClean="0">
                <a:solidFill>
                  <a:schemeClr val="bg1"/>
                </a:solidFill>
              </a:rPr>
              <a:t>stoichiometric natural gas engines.</a:t>
            </a:r>
          </a:p>
          <a:p>
            <a:pPr marL="514350" lvl="1" indent="-228600">
              <a:buFont typeface="Wingdings" pitchFamily="2" charset="2"/>
              <a:buChar char="Ø"/>
            </a:pPr>
            <a:r>
              <a:rPr lang="en-US" dirty="0" smtClean="0">
                <a:solidFill>
                  <a:schemeClr val="bg1"/>
                </a:solidFill>
              </a:rPr>
              <a:t>The </a:t>
            </a:r>
            <a:r>
              <a:rPr lang="en-US" dirty="0" smtClean="0">
                <a:solidFill>
                  <a:schemeClr val="bg1"/>
                </a:solidFill>
              </a:rPr>
              <a:t>upcoming study funded by SCAQMD will be aimed at developing a passive selective catalyst reduction (SCR) system to simultaneously mitigate ammonia and oxides of nitrogen emissions</a:t>
            </a:r>
            <a:r>
              <a:rPr lang="en-US" dirty="0" smtClean="0">
                <a:solidFill>
                  <a:schemeClr val="bg1"/>
                </a:solidFill>
              </a:rPr>
              <a:t>.</a:t>
            </a:r>
            <a:endParaRPr lang="en-US" dirty="0" smtClean="0">
              <a:solidFill>
                <a:schemeClr val="bg1"/>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1"/>
          </p:nvPr>
        </p:nvSpPr>
        <p:spPr>
          <a:xfrm>
            <a:off x="457200" y="1600200"/>
            <a:ext cx="8229600" cy="4525962"/>
          </a:xfrm>
        </p:spPr>
        <p:txBody>
          <a:bodyPr/>
          <a:lstStyle/>
          <a:p>
            <a:pPr marL="0" indent="0" algn="just">
              <a:buNone/>
            </a:pPr>
            <a:r>
              <a:rPr lang="en-US" sz="2400" dirty="0">
                <a:solidFill>
                  <a:schemeClr val="bg1"/>
                </a:solidFill>
              </a:rPr>
              <a:t>West Virginia University’s Center for Alternative Fuels, Engines and Emissions (CAFEE) is committed to enhancing its worldwide leadership in the research and development of those environmentally responsible concepts and technologies necessary to provide sustainable transportation and power systems of the future.  By 2020, the CAFEE will attain international prominence in the areas of transportation and power systems efficiency and environmental sustainability.</a:t>
            </a:r>
          </a:p>
        </p:txBody>
      </p:sp>
      <p:sp>
        <p:nvSpPr>
          <p:cNvPr id="18433" name="Title 1"/>
          <p:cNvSpPr>
            <a:spLocks noGrp="1"/>
          </p:cNvSpPr>
          <p:nvPr>
            <p:ph type="title"/>
          </p:nvPr>
        </p:nvSpPr>
        <p:spPr/>
        <p:txBody>
          <a:bodyPr/>
          <a:lstStyle/>
          <a:p>
            <a:pPr eaLnBrk="1" hangingPunct="1"/>
            <a:r>
              <a:rPr lang="en-US" dirty="0" smtClean="0">
                <a:solidFill>
                  <a:srgbClr val="FFC000"/>
                </a:solidFill>
                <a:ea typeface="ＭＳ Ｐゴシック"/>
              </a:rPr>
              <a:t>CAFEE Vision Statement</a:t>
            </a:r>
          </a:p>
        </p:txBody>
      </p:sp>
    </p:spTree>
    <p:extLst>
      <p:ext uri="{BB962C8B-B14F-4D97-AF65-F5344CB8AC3E}">
        <p14:creationId xmlns="" xmlns:p14="http://schemas.microsoft.com/office/powerpoint/2010/main" val="3296910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2"/>
          <p:cNvSpPr>
            <a:spLocks noGrp="1"/>
          </p:cNvSpPr>
          <p:nvPr>
            <p:ph idx="1"/>
          </p:nvPr>
        </p:nvSpPr>
        <p:spPr>
          <a:xfrm>
            <a:off x="457200" y="1524000"/>
            <a:ext cx="8229600" cy="4525963"/>
          </a:xfrm>
        </p:spPr>
        <p:txBody>
          <a:bodyPr/>
          <a:lstStyle/>
          <a:p>
            <a:pPr marL="0" indent="0" algn="just">
              <a:buNone/>
            </a:pPr>
            <a:r>
              <a:rPr lang="en-US" sz="2400" dirty="0">
                <a:solidFill>
                  <a:schemeClr val="bg1"/>
                </a:solidFill>
              </a:rPr>
              <a:t>WVU’s CAFEE will engage in leading-edge research and development of those technologies that will provide for sustainable transportation and power systems of the future.  We will partner with industry, government, and academia and collaborate with international research organizations and universities to address technology barriers, while educating the engineers of tomorrow. </a:t>
            </a:r>
          </a:p>
        </p:txBody>
      </p:sp>
      <p:sp>
        <p:nvSpPr>
          <p:cNvPr id="19457" name="Title 1"/>
          <p:cNvSpPr>
            <a:spLocks noGrp="1"/>
          </p:cNvSpPr>
          <p:nvPr>
            <p:ph type="title"/>
          </p:nvPr>
        </p:nvSpPr>
        <p:spPr/>
        <p:txBody>
          <a:bodyPr/>
          <a:lstStyle/>
          <a:p>
            <a:pPr eaLnBrk="1" hangingPunct="1"/>
            <a:r>
              <a:rPr lang="en-US" dirty="0" smtClean="0">
                <a:solidFill>
                  <a:srgbClr val="FFC000"/>
                </a:solidFill>
                <a:ea typeface="ＭＳ Ｐゴシック"/>
              </a:rPr>
              <a:t>Mission Statement</a:t>
            </a:r>
          </a:p>
        </p:txBody>
      </p:sp>
    </p:spTree>
    <p:extLst>
      <p:ext uri="{BB962C8B-B14F-4D97-AF65-F5344CB8AC3E}">
        <p14:creationId xmlns="" xmlns:p14="http://schemas.microsoft.com/office/powerpoint/2010/main" val="31533007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1"/>
          <p:cNvSpPr txBox="1">
            <a:spLocks/>
          </p:cNvSpPr>
          <p:nvPr/>
        </p:nvSpPr>
        <p:spPr>
          <a:xfrm>
            <a:off x="457200" y="258762"/>
            <a:ext cx="8229600" cy="808038"/>
          </a:xfrm>
          <a:prstGeom prst="rect">
            <a:avLst/>
          </a:prstGeom>
        </p:spPr>
        <p:txBody>
          <a:bodyPr vert="horz" lIns="91440" tIns="45720" rIns="91440" bIns="45720" rtlCol="0" anchor="ctr">
            <a:noAutofit/>
          </a:bodyPr>
          <a:lstStyle/>
          <a:p>
            <a:pPr lvl="0" algn="ctr">
              <a:spcBef>
                <a:spcPct val="0"/>
              </a:spcBef>
              <a:defRPr/>
            </a:pPr>
            <a:r>
              <a:rPr lang="en-US" sz="3200" dirty="0" smtClean="0">
                <a:solidFill>
                  <a:srgbClr val="FFC000"/>
                </a:solidFill>
                <a:latin typeface="+mj-lt"/>
                <a:ea typeface="+mj-ea"/>
                <a:cs typeface="+mj-cs"/>
              </a:rPr>
              <a:t>Center for Alternative Fuels, Engines and </a:t>
            </a:r>
            <a:r>
              <a:rPr lang="en-US" sz="3200" dirty="0" smtClean="0">
                <a:solidFill>
                  <a:srgbClr val="FFC000"/>
                </a:solidFill>
                <a:latin typeface="+mj-lt"/>
                <a:ea typeface="+mj-ea"/>
                <a:cs typeface="+mj-cs"/>
              </a:rPr>
              <a:t>Emissions (</a:t>
            </a:r>
            <a:r>
              <a:rPr lang="en-US" sz="3200" dirty="0" smtClean="0">
                <a:solidFill>
                  <a:srgbClr val="FFC000"/>
                </a:solidFill>
                <a:latin typeface="+mj-lt"/>
                <a:ea typeface="+mj-ea"/>
                <a:cs typeface="+mj-cs"/>
              </a:rPr>
              <a:t>CAFEE)</a:t>
            </a:r>
            <a:endParaRPr kumimoji="0" lang="en-US" sz="3200" b="0" i="0" u="none" strike="noStrike" kern="1200" cap="none" spc="0" normalizeH="0" baseline="0" noProof="0" dirty="0">
              <a:ln>
                <a:noFill/>
              </a:ln>
              <a:solidFill>
                <a:srgbClr val="FFC000"/>
              </a:solidFill>
              <a:effectLst/>
              <a:uLnTx/>
              <a:uFillTx/>
              <a:latin typeface="+mj-lt"/>
              <a:ea typeface="+mj-ea"/>
              <a:cs typeface="+mj-cs"/>
            </a:endParaRPr>
          </a:p>
        </p:txBody>
      </p:sp>
      <p:sp>
        <p:nvSpPr>
          <p:cNvPr id="5" name="Content Placeholder 2"/>
          <p:cNvSpPr txBox="1">
            <a:spLocks/>
          </p:cNvSpPr>
          <p:nvPr/>
        </p:nvSpPr>
        <p:spPr>
          <a:xfrm>
            <a:off x="381000" y="1371600"/>
            <a:ext cx="8458200" cy="4525963"/>
          </a:xfrm>
          <a:prstGeom prst="rect">
            <a:avLst/>
          </a:prstGeom>
        </p:spPr>
        <p:txBody>
          <a:bodyPr vert="horz" lIns="91440" tIns="45720" rIns="91440" bIns="45720" rtlCol="0">
            <a:normAutofit/>
          </a:bodyPr>
          <a:lstStyle/>
          <a:p>
            <a:pPr marL="342900" lvl="0" indent="-342900">
              <a:spcBef>
                <a:spcPts val="600"/>
              </a:spcBef>
              <a:buFont typeface="Arial" pitchFamily="34" charset="0"/>
              <a:buChar char="•"/>
            </a:pPr>
            <a:r>
              <a:rPr lang="en-US" sz="1600" dirty="0" smtClean="0">
                <a:solidFill>
                  <a:schemeClr val="bg1"/>
                </a:solidFill>
                <a:latin typeface="+mj-lt"/>
              </a:rPr>
              <a:t>Established in 1989, to coordinate and stimulate research in the following areas:</a:t>
            </a:r>
          </a:p>
          <a:p>
            <a:pPr marL="800100" lvl="1" indent="-342900">
              <a:spcBef>
                <a:spcPts val="600"/>
              </a:spcBef>
              <a:buFont typeface="Wingdings" pitchFamily="2" charset="2"/>
              <a:buChar char="Ø"/>
            </a:pPr>
            <a:r>
              <a:rPr lang="en-US" sz="1400" dirty="0" smtClean="0">
                <a:solidFill>
                  <a:schemeClr val="bg1"/>
                </a:solidFill>
                <a:latin typeface="+mj-lt"/>
              </a:rPr>
              <a:t>Transportation Energy</a:t>
            </a:r>
          </a:p>
          <a:p>
            <a:pPr marL="800100" lvl="1" indent="-342900">
              <a:spcBef>
                <a:spcPts val="600"/>
              </a:spcBef>
              <a:buFont typeface="Wingdings" pitchFamily="2" charset="2"/>
              <a:buChar char="Ø"/>
            </a:pPr>
            <a:r>
              <a:rPr lang="en-US" sz="1400" dirty="0" smtClean="0">
                <a:solidFill>
                  <a:schemeClr val="bg1"/>
                </a:solidFill>
                <a:latin typeface="+mj-lt"/>
              </a:rPr>
              <a:t>Heavy-Duty Power Systems</a:t>
            </a:r>
          </a:p>
          <a:p>
            <a:pPr marL="800100" lvl="1" indent="-342900">
              <a:spcBef>
                <a:spcPts val="600"/>
              </a:spcBef>
              <a:buFont typeface="Wingdings" pitchFamily="2" charset="2"/>
              <a:buChar char="Ø"/>
            </a:pPr>
            <a:r>
              <a:rPr lang="en-US" sz="1400" dirty="0" smtClean="0">
                <a:solidFill>
                  <a:schemeClr val="bg1"/>
                </a:solidFill>
                <a:latin typeface="+mj-lt"/>
              </a:rPr>
              <a:t>Alternative Fuels</a:t>
            </a:r>
          </a:p>
          <a:p>
            <a:pPr marL="342900" marR="0" lvl="0" indent="-342900" defTabSz="914400" rtl="0" eaLnBrk="1" fontAlgn="auto" latinLnBrk="0" hangingPunct="1">
              <a:lnSpc>
                <a:spcPct val="100000"/>
              </a:lnSpc>
              <a:spcBef>
                <a:spcPts val="600"/>
              </a:spcBef>
              <a:spcAft>
                <a:spcPts val="0"/>
              </a:spcAft>
              <a:buClrTx/>
              <a:buSzTx/>
              <a:buFont typeface="Arial" pitchFamily="34" charset="0"/>
              <a:buChar char="•"/>
              <a:tabLst/>
              <a:defRPr/>
            </a:pPr>
            <a:r>
              <a:rPr lang="en-US" sz="1600" dirty="0" smtClean="0">
                <a:solidFill>
                  <a:schemeClr val="bg1"/>
                </a:solidFill>
                <a:latin typeface="+mj-lt"/>
              </a:rPr>
              <a:t>Research center operating within academic surroundings</a:t>
            </a:r>
          </a:p>
          <a:p>
            <a:pPr marL="342900" lvl="0" indent="-342900">
              <a:spcBef>
                <a:spcPts val="600"/>
              </a:spcBef>
              <a:buFont typeface="Arial" pitchFamily="34" charset="0"/>
              <a:buChar char="•"/>
              <a:defRPr/>
            </a:pPr>
            <a:r>
              <a:rPr lang="en-US" sz="1600" dirty="0" smtClean="0">
                <a:solidFill>
                  <a:schemeClr val="bg1"/>
                </a:solidFill>
                <a:latin typeface="+mj-lt"/>
              </a:rPr>
              <a:t>Nearly $90 million in externally funded research</a:t>
            </a:r>
          </a:p>
          <a:p>
            <a:pPr marL="342900" marR="0" lvl="0" indent="-342900" defTabSz="914400" rtl="0" eaLnBrk="1" fontAlgn="auto" latinLnBrk="0" hangingPunct="1">
              <a:lnSpc>
                <a:spcPct val="100000"/>
              </a:lnSpc>
              <a:spcBef>
                <a:spcPts val="600"/>
              </a:spcBef>
              <a:spcAft>
                <a:spcPts val="0"/>
              </a:spcAft>
              <a:buClrTx/>
              <a:buSzTx/>
              <a:buFont typeface="Arial" pitchFamily="34" charset="0"/>
              <a:buChar char="•"/>
              <a:tabLst/>
              <a:defRPr/>
            </a:pPr>
            <a:r>
              <a:rPr lang="en-US" sz="1600" dirty="0" smtClean="0">
                <a:solidFill>
                  <a:schemeClr val="bg1"/>
                </a:solidFill>
                <a:latin typeface="+mj-lt"/>
              </a:rPr>
              <a:t>7 full-time Faculty, 5 full-time Engineers, 5 full-time technicians, and more than 30 Ph.D. and M.S. graduate students.</a:t>
            </a:r>
          </a:p>
          <a:p>
            <a:pPr marL="342900" lvl="0" indent="-342900">
              <a:lnSpc>
                <a:spcPct val="80000"/>
              </a:lnSpc>
              <a:spcBef>
                <a:spcPct val="20000"/>
              </a:spcBef>
              <a:buFont typeface="Arial" pitchFamily="34" charset="0"/>
              <a:buChar char="•"/>
              <a:defRPr/>
            </a:pPr>
            <a:r>
              <a:rPr lang="en-US" sz="1600" dirty="0" smtClean="0">
                <a:solidFill>
                  <a:schemeClr val="bg1"/>
                </a:solidFill>
              </a:rPr>
              <a:t>Funding Sources</a:t>
            </a:r>
          </a:p>
          <a:p>
            <a:pPr marL="342900" marR="0" lvl="0" indent="-342900" defTabSz="914400" rtl="0" eaLnBrk="1" fontAlgn="auto" latinLnBrk="0" hangingPunct="1">
              <a:lnSpc>
                <a:spcPct val="100000"/>
              </a:lnSpc>
              <a:spcBef>
                <a:spcPts val="600"/>
              </a:spcBef>
              <a:spcAft>
                <a:spcPts val="0"/>
              </a:spcAft>
              <a:buClrTx/>
              <a:buSzTx/>
              <a:buFont typeface="Arial" pitchFamily="34" charset="0"/>
              <a:buChar char="•"/>
              <a:tabLst/>
              <a:defRPr/>
            </a:pPr>
            <a:endParaRPr lang="en-US" sz="1600" dirty="0" smtClean="0">
              <a:solidFill>
                <a:schemeClr val="bg1"/>
              </a:solidFill>
              <a:latin typeface="+mj-lt"/>
            </a:endParaRPr>
          </a:p>
        </p:txBody>
      </p:sp>
      <p:sp>
        <p:nvSpPr>
          <p:cNvPr id="8" name="Content Placeholder 7"/>
          <p:cNvSpPr>
            <a:spLocks noGrp="1"/>
          </p:cNvSpPr>
          <p:nvPr>
            <p:ph sz="half" idx="2"/>
          </p:nvPr>
        </p:nvSpPr>
        <p:spPr>
          <a:xfrm>
            <a:off x="762000" y="4191000"/>
            <a:ext cx="2514600" cy="2392363"/>
          </a:xfrm>
        </p:spPr>
        <p:txBody>
          <a:bodyPr>
            <a:normAutofit/>
          </a:bodyPr>
          <a:lstStyle/>
          <a:p>
            <a:pPr lvl="0" algn="ctr">
              <a:lnSpc>
                <a:spcPct val="80000"/>
              </a:lnSpc>
              <a:buNone/>
              <a:defRPr/>
            </a:pPr>
            <a:r>
              <a:rPr lang="en-US" sz="1800" u="sng" dirty="0" smtClean="0">
                <a:solidFill>
                  <a:schemeClr val="bg1"/>
                </a:solidFill>
              </a:rPr>
              <a:t>Government</a:t>
            </a:r>
          </a:p>
          <a:p>
            <a:pPr marL="228600" lvl="1" indent="-228600">
              <a:lnSpc>
                <a:spcPct val="80000"/>
              </a:lnSpc>
              <a:defRPr/>
            </a:pPr>
            <a:r>
              <a:rPr lang="en-US" sz="1400" dirty="0" smtClean="0">
                <a:solidFill>
                  <a:schemeClr val="bg1"/>
                </a:solidFill>
              </a:rPr>
              <a:t>US Department of Energy</a:t>
            </a:r>
          </a:p>
          <a:p>
            <a:pPr marL="228600" lvl="1" indent="-228600">
              <a:lnSpc>
                <a:spcPct val="80000"/>
              </a:lnSpc>
              <a:defRPr/>
            </a:pPr>
            <a:r>
              <a:rPr lang="en-US" sz="1400" dirty="0" smtClean="0">
                <a:solidFill>
                  <a:schemeClr val="bg1"/>
                </a:solidFill>
              </a:rPr>
              <a:t>US Department of Transportation</a:t>
            </a:r>
          </a:p>
          <a:p>
            <a:pPr marL="228600" lvl="1" indent="-228600">
              <a:lnSpc>
                <a:spcPct val="80000"/>
              </a:lnSpc>
              <a:defRPr/>
            </a:pPr>
            <a:r>
              <a:rPr lang="en-US" sz="1400" dirty="0" smtClean="0">
                <a:solidFill>
                  <a:schemeClr val="bg1"/>
                </a:solidFill>
              </a:rPr>
              <a:t>US Department of Defense</a:t>
            </a:r>
          </a:p>
          <a:p>
            <a:pPr marL="228600" lvl="1" indent="-228600">
              <a:lnSpc>
                <a:spcPct val="80000"/>
              </a:lnSpc>
              <a:defRPr/>
            </a:pPr>
            <a:r>
              <a:rPr lang="en-US" sz="1400" dirty="0" smtClean="0">
                <a:solidFill>
                  <a:schemeClr val="bg1"/>
                </a:solidFill>
              </a:rPr>
              <a:t>California Air Resources Board</a:t>
            </a:r>
          </a:p>
          <a:p>
            <a:pPr marL="228600" lvl="1" indent="-228600">
              <a:lnSpc>
                <a:spcPct val="80000"/>
              </a:lnSpc>
              <a:defRPr/>
            </a:pPr>
            <a:r>
              <a:rPr lang="en-US" sz="1400" dirty="0" smtClean="0">
                <a:solidFill>
                  <a:schemeClr val="bg1"/>
                </a:solidFill>
              </a:rPr>
              <a:t>South Coast Air Quality Management District</a:t>
            </a:r>
          </a:p>
          <a:p>
            <a:pPr marL="228600" indent="-228600"/>
            <a:endParaRPr lang="en-US" dirty="0"/>
          </a:p>
        </p:txBody>
      </p:sp>
      <p:sp>
        <p:nvSpPr>
          <p:cNvPr id="10" name="Content Placeholder 9"/>
          <p:cNvSpPr>
            <a:spLocks noGrp="1"/>
          </p:cNvSpPr>
          <p:nvPr>
            <p:ph sz="quarter" idx="4"/>
          </p:nvPr>
        </p:nvSpPr>
        <p:spPr>
          <a:xfrm>
            <a:off x="3505200" y="4160837"/>
            <a:ext cx="2590800" cy="2392363"/>
          </a:xfrm>
        </p:spPr>
        <p:txBody>
          <a:bodyPr>
            <a:normAutofit/>
          </a:bodyPr>
          <a:lstStyle/>
          <a:p>
            <a:pPr lvl="0" algn="ctr">
              <a:lnSpc>
                <a:spcPct val="80000"/>
              </a:lnSpc>
              <a:buNone/>
              <a:defRPr/>
            </a:pPr>
            <a:r>
              <a:rPr lang="en-US" sz="1800" u="sng" dirty="0" smtClean="0">
                <a:solidFill>
                  <a:schemeClr val="bg1"/>
                </a:solidFill>
              </a:rPr>
              <a:t>Industry</a:t>
            </a:r>
          </a:p>
          <a:p>
            <a:pPr marL="228600" lvl="1" indent="-228600">
              <a:lnSpc>
                <a:spcPct val="80000"/>
              </a:lnSpc>
              <a:defRPr/>
            </a:pPr>
            <a:r>
              <a:rPr lang="en-US" sz="1400" dirty="0" smtClean="0">
                <a:solidFill>
                  <a:schemeClr val="bg1"/>
                </a:solidFill>
              </a:rPr>
              <a:t>Engine Manufacturers</a:t>
            </a:r>
          </a:p>
          <a:p>
            <a:pPr marL="228600" lvl="1" indent="-228600">
              <a:lnSpc>
                <a:spcPct val="80000"/>
              </a:lnSpc>
              <a:defRPr/>
            </a:pPr>
            <a:r>
              <a:rPr lang="en-US" sz="1400" dirty="0" err="1" smtClean="0">
                <a:solidFill>
                  <a:schemeClr val="bg1"/>
                </a:solidFill>
              </a:rPr>
              <a:t>Aftertreatment</a:t>
            </a:r>
            <a:r>
              <a:rPr lang="en-US" sz="1400" dirty="0" smtClean="0">
                <a:solidFill>
                  <a:schemeClr val="bg1"/>
                </a:solidFill>
              </a:rPr>
              <a:t> Manufacturers</a:t>
            </a:r>
          </a:p>
          <a:p>
            <a:pPr marL="228600" lvl="1" indent="-228600">
              <a:lnSpc>
                <a:spcPct val="80000"/>
              </a:lnSpc>
              <a:defRPr/>
            </a:pPr>
            <a:r>
              <a:rPr lang="en-US" sz="1400" dirty="0" smtClean="0">
                <a:solidFill>
                  <a:schemeClr val="bg1"/>
                </a:solidFill>
              </a:rPr>
              <a:t>Fuels/Additives Manufacturers</a:t>
            </a:r>
          </a:p>
        </p:txBody>
      </p:sp>
      <p:sp>
        <p:nvSpPr>
          <p:cNvPr id="11" name="Content Placeholder 9"/>
          <p:cNvSpPr txBox="1">
            <a:spLocks/>
          </p:cNvSpPr>
          <p:nvPr/>
        </p:nvSpPr>
        <p:spPr>
          <a:xfrm>
            <a:off x="6096000" y="4084637"/>
            <a:ext cx="2743200" cy="2392363"/>
          </a:xfrm>
          <a:prstGeom prst="rect">
            <a:avLst/>
          </a:prstGeom>
        </p:spPr>
        <p:txBody>
          <a:bodyPr vert="horz" lIns="91440" tIns="45720" rIns="91440" bIns="45720" rtlCol="0">
            <a:normAutofit/>
          </a:bodyPr>
          <a:lstStyle/>
          <a:p>
            <a:pPr marL="342900" marR="0" indent="-342900" algn="ctr" fontAlgn="auto">
              <a:spcBef>
                <a:spcPct val="20000"/>
              </a:spcBef>
              <a:spcAft>
                <a:spcPts val="0"/>
              </a:spcAft>
              <a:buClrTx/>
              <a:buSzTx/>
              <a:tabLst/>
              <a:defRPr/>
            </a:pPr>
            <a:r>
              <a:rPr lang="en-US" u="sng" dirty="0" smtClean="0">
                <a:solidFill>
                  <a:schemeClr val="bg1"/>
                </a:solidFill>
              </a:rPr>
              <a:t>Research Organizations</a:t>
            </a:r>
          </a:p>
          <a:p>
            <a:pPr marL="228600" marR="0" lvl="1" indent="-228600" fontAlgn="auto">
              <a:spcBef>
                <a:spcPct val="20000"/>
              </a:spcBef>
              <a:spcAft>
                <a:spcPts val="0"/>
              </a:spcAft>
              <a:buClrTx/>
              <a:buSzTx/>
              <a:buFont typeface="Arial" pitchFamily="34" charset="0"/>
              <a:buChar char="–"/>
              <a:tabLst/>
              <a:defRPr/>
            </a:pPr>
            <a:r>
              <a:rPr lang="en-US" sz="1400" dirty="0" smtClean="0">
                <a:solidFill>
                  <a:schemeClr val="bg1"/>
                </a:solidFill>
              </a:rPr>
              <a:t>Coordinating Research Council</a:t>
            </a:r>
          </a:p>
          <a:p>
            <a:pPr marL="228600" marR="0" lvl="1" indent="-228600" fontAlgn="auto">
              <a:spcBef>
                <a:spcPct val="20000"/>
              </a:spcBef>
              <a:spcAft>
                <a:spcPts val="0"/>
              </a:spcAft>
              <a:buClrTx/>
              <a:buSzTx/>
              <a:buFont typeface="Arial" pitchFamily="34" charset="0"/>
              <a:buChar char="–"/>
              <a:tabLst/>
              <a:defRPr/>
            </a:pPr>
            <a:r>
              <a:rPr lang="en-US" sz="1400" dirty="0" smtClean="0">
                <a:solidFill>
                  <a:schemeClr val="bg1"/>
                </a:solidFill>
              </a:rPr>
              <a:t>Texas Environmental Research Consortium</a:t>
            </a:r>
          </a:p>
          <a:p>
            <a:pPr marL="228600" marR="0" lvl="1" indent="-228600" fontAlgn="auto">
              <a:spcBef>
                <a:spcPct val="20000"/>
              </a:spcBef>
              <a:spcAft>
                <a:spcPts val="0"/>
              </a:spcAft>
              <a:buClrTx/>
              <a:buSzTx/>
              <a:buFont typeface="Arial" pitchFamily="34" charset="0"/>
              <a:buChar char="–"/>
              <a:tabLst/>
              <a:defRPr/>
            </a:pPr>
            <a:r>
              <a:rPr lang="en-US" sz="1400" dirty="0" smtClean="0">
                <a:solidFill>
                  <a:schemeClr val="bg1"/>
                </a:solidFill>
              </a:rPr>
              <a:t>Houston Advanced Research Center</a:t>
            </a: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381000" y="990600"/>
            <a:ext cx="8458200" cy="5029200"/>
          </a:xfrm>
          <a:prstGeom prst="rect">
            <a:avLst/>
          </a:prstGeom>
        </p:spPr>
        <p:txBody>
          <a:bodyPr/>
          <a:lstStyle/>
          <a:p>
            <a:pPr marL="342900" marR="0" lvl="0" indent="-34290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b="0" i="0" u="none" strike="noStrike" kern="1200" cap="none" spc="0" normalizeH="0" baseline="0" noProof="0" dirty="0" smtClean="0">
                <a:ln>
                  <a:noFill/>
                </a:ln>
                <a:solidFill>
                  <a:srgbClr val="FFC000"/>
                </a:solidFill>
                <a:effectLst/>
                <a:uLnTx/>
                <a:uFillTx/>
                <a:latin typeface="+mj-lt"/>
                <a:ea typeface="ＭＳ Ｐゴシック"/>
                <a:cs typeface="+mn-cs"/>
              </a:rPr>
              <a:t>Fuels Research</a:t>
            </a:r>
          </a:p>
          <a:p>
            <a:pPr marL="742950" lvl="1" indent="-285750">
              <a:lnSpc>
                <a:spcPct val="90000"/>
              </a:lnSpc>
              <a:spcBef>
                <a:spcPct val="20000"/>
              </a:spcBef>
              <a:buFont typeface="Arial" pitchFamily="34" charset="0"/>
              <a:buChar char="–"/>
            </a:pPr>
            <a:r>
              <a:rPr lang="en-US" sz="1600" dirty="0" smtClean="0">
                <a:solidFill>
                  <a:schemeClr val="bg1"/>
                </a:solidFill>
                <a:latin typeface="+mj-lt"/>
                <a:ea typeface="ＭＳ Ｐゴシック"/>
              </a:rPr>
              <a:t>Alternative Fuels, Additive Certification</a:t>
            </a:r>
          </a:p>
          <a:p>
            <a:pPr marL="742950" lvl="1" indent="-285750">
              <a:lnSpc>
                <a:spcPct val="90000"/>
              </a:lnSpc>
              <a:spcBef>
                <a:spcPct val="20000"/>
              </a:spcBef>
              <a:buFont typeface="Arial" pitchFamily="34" charset="0"/>
              <a:buChar char="–"/>
            </a:pPr>
            <a:r>
              <a:rPr lang="en-US" sz="1600" dirty="0" smtClean="0">
                <a:solidFill>
                  <a:schemeClr val="bg1"/>
                </a:solidFill>
                <a:latin typeface="+mj-lt"/>
                <a:ea typeface="ＭＳ Ｐゴシック"/>
              </a:rPr>
              <a:t>Gas-to-Liquid and Solid-to-Liquid Fuels</a:t>
            </a:r>
          </a:p>
          <a:p>
            <a:pPr marL="742950" lvl="1" indent="-285750">
              <a:lnSpc>
                <a:spcPct val="90000"/>
              </a:lnSpc>
              <a:spcBef>
                <a:spcPct val="20000"/>
              </a:spcBef>
              <a:buFont typeface="Arial" pitchFamily="34" charset="0"/>
              <a:buChar char="–"/>
            </a:pPr>
            <a:r>
              <a:rPr lang="en-US" sz="1600" dirty="0" smtClean="0">
                <a:solidFill>
                  <a:schemeClr val="bg1"/>
                </a:solidFill>
                <a:latin typeface="+mj-lt"/>
                <a:ea typeface="ＭＳ Ｐゴシック"/>
              </a:rPr>
              <a:t>Integration of Alternative Fuels for Transportation Systems</a:t>
            </a:r>
            <a:endParaRPr kumimoji="0" lang="en-US" sz="1600" b="0" i="0" u="none" strike="noStrike" kern="1200" cap="none" spc="0" normalizeH="0" baseline="0" noProof="0" dirty="0" smtClean="0">
              <a:ln>
                <a:noFill/>
              </a:ln>
              <a:solidFill>
                <a:schemeClr val="bg1"/>
              </a:solidFill>
              <a:effectLst/>
              <a:uLnTx/>
              <a:uFillTx/>
              <a:latin typeface="+mj-lt"/>
              <a:ea typeface="ＭＳ Ｐゴシック"/>
              <a:cs typeface="+mn-cs"/>
            </a:endParaRPr>
          </a:p>
          <a:p>
            <a:pPr marL="342900" indent="-342900">
              <a:lnSpc>
                <a:spcPct val="90000"/>
              </a:lnSpc>
              <a:spcBef>
                <a:spcPct val="20000"/>
              </a:spcBef>
              <a:buFont typeface="Arial" pitchFamily="34" charset="0"/>
              <a:buChar char="•"/>
              <a:defRPr/>
            </a:pPr>
            <a:r>
              <a:rPr lang="en-US" dirty="0" smtClean="0">
                <a:solidFill>
                  <a:srgbClr val="FFC000"/>
                </a:solidFill>
                <a:latin typeface="+mj-lt"/>
                <a:ea typeface="ＭＳ Ｐゴシック"/>
              </a:rPr>
              <a:t>Engine and Combustion Research</a:t>
            </a:r>
          </a:p>
          <a:p>
            <a:pPr marL="742950" lvl="1" indent="-285750">
              <a:lnSpc>
                <a:spcPct val="90000"/>
              </a:lnSpc>
              <a:spcBef>
                <a:spcPct val="20000"/>
              </a:spcBef>
              <a:buFont typeface="Arial" pitchFamily="34" charset="0"/>
              <a:buChar char="–"/>
            </a:pPr>
            <a:r>
              <a:rPr lang="en-US" sz="1600" dirty="0" smtClean="0">
                <a:solidFill>
                  <a:schemeClr val="bg1"/>
                </a:solidFill>
                <a:latin typeface="+mj-lt"/>
                <a:ea typeface="ＭＳ Ｐゴシック"/>
              </a:rPr>
              <a:t>Advanced Combustion Strategies for Alternative Fuels Utilization</a:t>
            </a:r>
          </a:p>
          <a:p>
            <a:pPr marL="742950" lvl="1" indent="-285750">
              <a:lnSpc>
                <a:spcPct val="90000"/>
              </a:lnSpc>
              <a:spcBef>
                <a:spcPct val="20000"/>
              </a:spcBef>
              <a:buFont typeface="Arial" pitchFamily="34" charset="0"/>
              <a:buChar char="–"/>
            </a:pPr>
            <a:r>
              <a:rPr lang="en-US" sz="1600" dirty="0" smtClean="0">
                <a:solidFill>
                  <a:schemeClr val="bg1"/>
                </a:solidFill>
                <a:latin typeface="+mj-lt"/>
                <a:ea typeface="ＭＳ Ｐゴシック"/>
              </a:rPr>
              <a:t>Retrofit Development and Certification for Multi-Fuel Engine Applications</a:t>
            </a:r>
          </a:p>
          <a:p>
            <a:pPr marL="742950" lvl="1" indent="-285750">
              <a:lnSpc>
                <a:spcPct val="90000"/>
              </a:lnSpc>
              <a:spcBef>
                <a:spcPct val="20000"/>
              </a:spcBef>
              <a:buFont typeface="Arial" pitchFamily="34" charset="0"/>
              <a:buChar char="–"/>
            </a:pPr>
            <a:r>
              <a:rPr lang="en-US" sz="1600" dirty="0" smtClean="0">
                <a:solidFill>
                  <a:schemeClr val="bg1"/>
                </a:solidFill>
                <a:latin typeface="+mj-lt"/>
                <a:ea typeface="ＭＳ Ｐゴシック"/>
              </a:rPr>
              <a:t>Fully Arbitrary Electronic Engine Control</a:t>
            </a:r>
          </a:p>
          <a:p>
            <a:pPr marL="742950" lvl="1" indent="-285750">
              <a:lnSpc>
                <a:spcPct val="90000"/>
              </a:lnSpc>
              <a:spcBef>
                <a:spcPct val="20000"/>
              </a:spcBef>
              <a:buFont typeface="Arial" pitchFamily="34" charset="0"/>
              <a:buChar char="–"/>
            </a:pPr>
            <a:r>
              <a:rPr lang="en-US" sz="1600" dirty="0" smtClean="0">
                <a:solidFill>
                  <a:schemeClr val="bg1"/>
                </a:solidFill>
                <a:latin typeface="+mj-lt"/>
                <a:ea typeface="ＭＳ Ｐゴシック"/>
              </a:rPr>
              <a:t>Waste Heat Recovery</a:t>
            </a:r>
            <a:endParaRPr kumimoji="0" lang="en-US" sz="1600" b="0" i="0" u="none" strike="noStrike" kern="1200" cap="none" spc="0" normalizeH="0" baseline="0" noProof="0" dirty="0" smtClean="0">
              <a:ln>
                <a:noFill/>
              </a:ln>
              <a:solidFill>
                <a:schemeClr val="bg1"/>
              </a:solidFill>
              <a:effectLst/>
              <a:uLnTx/>
              <a:uFillTx/>
              <a:latin typeface="+mj-lt"/>
              <a:ea typeface="ＭＳ Ｐゴシック"/>
              <a:cs typeface="+mn-cs"/>
            </a:endParaRPr>
          </a:p>
          <a:p>
            <a:pPr marL="342900" indent="-342900">
              <a:lnSpc>
                <a:spcPct val="90000"/>
              </a:lnSpc>
              <a:spcBef>
                <a:spcPct val="20000"/>
              </a:spcBef>
              <a:buFont typeface="Arial" pitchFamily="34" charset="0"/>
              <a:buChar char="•"/>
              <a:defRPr/>
            </a:pPr>
            <a:r>
              <a:rPr lang="en-US" dirty="0" smtClean="0">
                <a:solidFill>
                  <a:srgbClr val="FFC000"/>
                </a:solidFill>
                <a:latin typeface="+mj-lt"/>
                <a:ea typeface="ＭＳ Ｐゴシック"/>
              </a:rPr>
              <a:t>Exhaust Aftertreatment Research</a:t>
            </a:r>
          </a:p>
          <a:p>
            <a:pPr marL="742950" marR="0" lvl="1" indent="-285750" algn="l" defTabSz="914400" rtl="0" eaLnBrk="1" fontAlgn="auto" latinLnBrk="0" hangingPunct="1">
              <a:lnSpc>
                <a:spcPct val="90000"/>
              </a:lnSpc>
              <a:spcBef>
                <a:spcPct val="2000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bg1"/>
                </a:solidFill>
                <a:effectLst/>
                <a:uLnTx/>
                <a:uFillTx/>
                <a:latin typeface="+mj-lt"/>
                <a:ea typeface="ＭＳ Ｐゴシック"/>
                <a:cs typeface="+mn-cs"/>
              </a:rPr>
              <a:t>Development, Performance, Verification/Certification</a:t>
            </a:r>
          </a:p>
          <a:p>
            <a:pPr marL="342900" marR="0" lvl="0" indent="-342900" fontAlgn="auto">
              <a:lnSpc>
                <a:spcPct val="90000"/>
              </a:lnSpc>
              <a:spcBef>
                <a:spcPct val="20000"/>
              </a:spcBef>
              <a:spcAft>
                <a:spcPts val="0"/>
              </a:spcAft>
              <a:buClrTx/>
              <a:buSzTx/>
              <a:buFont typeface="Arial" pitchFamily="34" charset="0"/>
              <a:buChar char="•"/>
              <a:tabLst/>
              <a:defRPr/>
            </a:pPr>
            <a:r>
              <a:rPr lang="en-US" dirty="0" smtClean="0">
                <a:solidFill>
                  <a:srgbClr val="FFC000"/>
                </a:solidFill>
                <a:latin typeface="+mj-lt"/>
                <a:ea typeface="ＭＳ Ｐゴシック"/>
              </a:rPr>
              <a:t>Vehicle Research</a:t>
            </a:r>
          </a:p>
          <a:p>
            <a:pPr marL="742950" lvl="1" indent="-285750">
              <a:lnSpc>
                <a:spcPct val="90000"/>
              </a:lnSpc>
              <a:spcBef>
                <a:spcPct val="20000"/>
              </a:spcBef>
              <a:buFont typeface="Arial" pitchFamily="34" charset="0"/>
              <a:buChar char="–"/>
            </a:pPr>
            <a:r>
              <a:rPr kumimoji="0" lang="en-US" sz="1600" b="0" i="0" u="none" strike="noStrike" kern="1200" cap="none" spc="0" normalizeH="0" baseline="0" noProof="0" dirty="0" smtClean="0">
                <a:ln>
                  <a:noFill/>
                </a:ln>
                <a:solidFill>
                  <a:schemeClr val="bg1"/>
                </a:solidFill>
                <a:effectLst/>
                <a:uLnTx/>
                <a:uFillTx/>
                <a:latin typeface="+mj-lt"/>
                <a:ea typeface="ＭＳ Ｐゴシック"/>
                <a:cs typeface="+mn-cs"/>
              </a:rPr>
              <a:t>Transportation, Emissions Inventories, Hybrids, In-Use/NTE Testing, </a:t>
            </a:r>
            <a:r>
              <a:rPr lang="en-US" sz="1600" dirty="0" smtClean="0">
                <a:solidFill>
                  <a:schemeClr val="bg1"/>
                </a:solidFill>
                <a:ea typeface="ＭＳ Ｐゴシック"/>
              </a:rPr>
              <a:t>On &amp; Off-Highway</a:t>
            </a:r>
          </a:p>
          <a:p>
            <a:pPr marL="742950" lvl="1" indent="-285750">
              <a:lnSpc>
                <a:spcPct val="90000"/>
              </a:lnSpc>
              <a:spcBef>
                <a:spcPct val="20000"/>
              </a:spcBef>
              <a:buFont typeface="Arial" pitchFamily="34" charset="0"/>
              <a:buChar char="–"/>
            </a:pPr>
            <a:r>
              <a:rPr lang="en-US" sz="1600" dirty="0" smtClean="0">
                <a:solidFill>
                  <a:schemeClr val="bg1"/>
                </a:solidFill>
                <a:ea typeface="ＭＳ Ｐゴシック"/>
              </a:rPr>
              <a:t>In-use Emissions, Fuel Economy and Performance Monitoring for On- and Off-Highway Vehicles and Stationary Engines</a:t>
            </a:r>
          </a:p>
          <a:p>
            <a:pPr marL="342900" indent="-342900">
              <a:lnSpc>
                <a:spcPct val="90000"/>
              </a:lnSpc>
              <a:spcBef>
                <a:spcPct val="20000"/>
              </a:spcBef>
              <a:buFont typeface="Arial" pitchFamily="34" charset="0"/>
              <a:buChar char="•"/>
              <a:defRPr/>
            </a:pPr>
            <a:r>
              <a:rPr lang="en-US" dirty="0" smtClean="0">
                <a:solidFill>
                  <a:srgbClr val="FFC000"/>
                </a:solidFill>
                <a:latin typeface="+mj-lt"/>
                <a:ea typeface="ＭＳ Ｐゴシック"/>
              </a:rPr>
              <a:t>Environmental Impact</a:t>
            </a:r>
          </a:p>
          <a:p>
            <a:pPr marL="742950" lvl="1" indent="-285750">
              <a:lnSpc>
                <a:spcPct val="90000"/>
              </a:lnSpc>
              <a:spcBef>
                <a:spcPct val="20000"/>
              </a:spcBef>
              <a:buFont typeface="Arial" pitchFamily="34" charset="0"/>
              <a:buChar char="–"/>
            </a:pPr>
            <a:r>
              <a:rPr lang="en-US" sz="1600" dirty="0" smtClean="0">
                <a:solidFill>
                  <a:schemeClr val="bg1"/>
                </a:solidFill>
                <a:latin typeface="+mj-lt"/>
                <a:ea typeface="ＭＳ Ｐゴシック"/>
              </a:rPr>
              <a:t>Emissions Modeling, Secondary Atmospheric Effects, Real-world Emissions Assessment</a:t>
            </a:r>
          </a:p>
          <a:p>
            <a:pPr marL="742950" lvl="1" indent="-285750">
              <a:lnSpc>
                <a:spcPct val="90000"/>
              </a:lnSpc>
              <a:spcBef>
                <a:spcPct val="20000"/>
              </a:spcBef>
              <a:buFont typeface="Arial" pitchFamily="34" charset="0"/>
              <a:buChar char="–"/>
            </a:pPr>
            <a:r>
              <a:rPr lang="en-US" sz="1600" dirty="0" smtClean="0">
                <a:solidFill>
                  <a:schemeClr val="bg1"/>
                </a:solidFill>
                <a:latin typeface="+mj-lt"/>
                <a:ea typeface="ＭＳ Ｐゴシック"/>
              </a:rPr>
              <a:t>Emissions Inventory Development</a:t>
            </a:r>
          </a:p>
        </p:txBody>
      </p:sp>
      <p:sp>
        <p:nvSpPr>
          <p:cNvPr id="4" name="Title 1"/>
          <p:cNvSpPr txBox="1">
            <a:spLocks/>
          </p:cNvSpPr>
          <p:nvPr/>
        </p:nvSpPr>
        <p:spPr>
          <a:xfrm>
            <a:off x="457200" y="76200"/>
            <a:ext cx="8229600" cy="808038"/>
          </a:xfrm>
          <a:prstGeom prst="rect">
            <a:avLst/>
          </a:prstGeom>
        </p:spPr>
        <p:txBody>
          <a:bodyPr vert="horz" lIns="91440" tIns="45720" rIns="91440" bIns="45720" rtlCol="0" anchor="ctr">
            <a:noAutofit/>
          </a:bodyPr>
          <a:lstStyle/>
          <a:p>
            <a:pPr lvl="0" algn="ctr">
              <a:spcBef>
                <a:spcPct val="0"/>
              </a:spcBef>
              <a:defRPr/>
            </a:pPr>
            <a:r>
              <a:rPr lang="en-US" sz="3200" dirty="0" smtClean="0">
                <a:solidFill>
                  <a:srgbClr val="FFC000"/>
                </a:solidFill>
                <a:latin typeface="+mj-lt"/>
                <a:ea typeface="+mj-ea"/>
                <a:cs typeface="+mj-cs"/>
              </a:rPr>
              <a:t>CAFEE Research Areas</a:t>
            </a:r>
            <a:endParaRPr kumimoji="0" lang="en-US" sz="3200" b="0" i="0" u="none" strike="noStrike" kern="1200" cap="none" spc="0" normalizeH="0" baseline="0" noProof="0" dirty="0">
              <a:ln>
                <a:noFill/>
              </a:ln>
              <a:solidFill>
                <a:srgbClr val="FFC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descr="000_0021.jpg"/>
          <p:cNvPicPr>
            <a:picLocks noChangeAspect="1"/>
          </p:cNvPicPr>
          <p:nvPr/>
        </p:nvPicPr>
        <p:blipFill>
          <a:blip r:embed="rId2" cstate="print"/>
          <a:srcRect/>
          <a:stretch>
            <a:fillRect/>
          </a:stretch>
        </p:blipFill>
        <p:spPr bwMode="auto">
          <a:xfrm>
            <a:off x="721592" y="990600"/>
            <a:ext cx="3545608" cy="2362200"/>
          </a:xfrm>
          <a:prstGeom prst="rect">
            <a:avLst/>
          </a:prstGeom>
          <a:noFill/>
          <a:ln w="9525">
            <a:noFill/>
            <a:miter lim="800000"/>
            <a:headEnd/>
            <a:tailEnd/>
          </a:ln>
        </p:spPr>
      </p:pic>
      <p:pic>
        <p:nvPicPr>
          <p:cNvPr id="4" name="Picture 4" descr="100_2382.JPG"/>
          <p:cNvPicPr>
            <a:picLocks noChangeAspect="1"/>
          </p:cNvPicPr>
          <p:nvPr/>
        </p:nvPicPr>
        <p:blipFill>
          <a:blip r:embed="rId3" cstate="print"/>
          <a:srcRect/>
          <a:stretch>
            <a:fillRect/>
          </a:stretch>
        </p:blipFill>
        <p:spPr bwMode="auto">
          <a:xfrm>
            <a:off x="5029200" y="3733799"/>
            <a:ext cx="3505200" cy="2336800"/>
          </a:xfrm>
          <a:prstGeom prst="rect">
            <a:avLst/>
          </a:prstGeom>
          <a:noFill/>
          <a:ln w="9525">
            <a:noFill/>
            <a:miter lim="800000"/>
            <a:headEnd/>
            <a:tailEnd/>
          </a:ln>
        </p:spPr>
      </p:pic>
      <p:pic>
        <p:nvPicPr>
          <p:cNvPr id="5" name="Picture 5" descr="DSC_0016.JPG"/>
          <p:cNvPicPr>
            <a:picLocks noChangeAspect="1"/>
          </p:cNvPicPr>
          <p:nvPr/>
        </p:nvPicPr>
        <p:blipFill>
          <a:blip r:embed="rId4" cstate="print"/>
          <a:srcRect/>
          <a:stretch>
            <a:fillRect/>
          </a:stretch>
        </p:blipFill>
        <p:spPr bwMode="auto">
          <a:xfrm>
            <a:off x="737686" y="3733800"/>
            <a:ext cx="3529513" cy="2362200"/>
          </a:xfrm>
          <a:prstGeom prst="rect">
            <a:avLst/>
          </a:prstGeom>
          <a:noFill/>
          <a:ln w="9525">
            <a:noFill/>
            <a:miter lim="800000"/>
            <a:headEnd/>
            <a:tailEnd/>
          </a:ln>
        </p:spPr>
      </p:pic>
      <p:pic>
        <p:nvPicPr>
          <p:cNvPr id="6" name="Picture 6" descr="DSC_0007.JPG"/>
          <p:cNvPicPr>
            <a:picLocks noChangeAspect="1"/>
          </p:cNvPicPr>
          <p:nvPr/>
        </p:nvPicPr>
        <p:blipFill>
          <a:blip r:embed="rId5" cstate="print"/>
          <a:srcRect/>
          <a:stretch>
            <a:fillRect/>
          </a:stretch>
        </p:blipFill>
        <p:spPr bwMode="auto">
          <a:xfrm>
            <a:off x="5004888" y="990600"/>
            <a:ext cx="3529512" cy="2362200"/>
          </a:xfrm>
          <a:prstGeom prst="rect">
            <a:avLst/>
          </a:prstGeom>
          <a:noFill/>
          <a:ln w="9525">
            <a:noFill/>
            <a:miter lim="800000"/>
            <a:headEnd/>
            <a:tailEnd/>
          </a:ln>
        </p:spPr>
      </p:pic>
      <p:sp>
        <p:nvSpPr>
          <p:cNvPr id="7" name="Title 1"/>
          <p:cNvSpPr txBox="1">
            <a:spLocks/>
          </p:cNvSpPr>
          <p:nvPr/>
        </p:nvSpPr>
        <p:spPr>
          <a:xfrm>
            <a:off x="457200" y="76200"/>
            <a:ext cx="8229600" cy="808038"/>
          </a:xfrm>
          <a:prstGeom prst="rect">
            <a:avLst/>
          </a:prstGeom>
        </p:spPr>
        <p:txBody>
          <a:bodyPr vert="horz" lIns="91440" tIns="45720" rIns="91440" bIns="45720" rtlCol="0" anchor="ctr">
            <a:noAutofit/>
          </a:bodyPr>
          <a:lstStyle/>
          <a:p>
            <a:pPr lvl="0" algn="ctr">
              <a:spcBef>
                <a:spcPct val="0"/>
              </a:spcBef>
              <a:defRPr/>
            </a:pPr>
            <a:r>
              <a:rPr lang="en-US" sz="3200" dirty="0" smtClean="0">
                <a:solidFill>
                  <a:srgbClr val="FFC000"/>
                </a:solidFill>
                <a:latin typeface="+mj-lt"/>
                <a:ea typeface="+mj-ea"/>
                <a:cs typeface="+mj-cs"/>
              </a:rPr>
              <a:t>Engines &amp; Emissions Research Laboratory (EERL)</a:t>
            </a:r>
            <a:endParaRPr kumimoji="0" lang="en-US" sz="3200" b="0" i="0" u="none" strike="noStrike" kern="1200" cap="none" spc="0" normalizeH="0" baseline="0" noProof="0" dirty="0">
              <a:ln>
                <a:noFill/>
              </a:ln>
              <a:solidFill>
                <a:srgbClr val="FFC000"/>
              </a:solidFill>
              <a:effectLst/>
              <a:uLnTx/>
              <a:uFillTx/>
              <a:latin typeface="+mj-lt"/>
              <a:ea typeface="+mj-ea"/>
              <a:cs typeface="+mj-cs"/>
            </a:endParaRPr>
          </a:p>
        </p:txBody>
      </p:sp>
      <p:sp>
        <p:nvSpPr>
          <p:cNvPr id="8" name="TextBox 7"/>
          <p:cNvSpPr txBox="1"/>
          <p:nvPr/>
        </p:nvSpPr>
        <p:spPr>
          <a:xfrm>
            <a:off x="723900" y="3352800"/>
            <a:ext cx="3543300" cy="246221"/>
          </a:xfrm>
          <a:prstGeom prst="rect">
            <a:avLst/>
          </a:prstGeom>
          <a:noFill/>
        </p:spPr>
        <p:txBody>
          <a:bodyPr wrap="square" rtlCol="0">
            <a:spAutoFit/>
          </a:bodyPr>
          <a:lstStyle/>
          <a:p>
            <a:pPr algn="ctr"/>
            <a:r>
              <a:rPr lang="en-US" sz="1000" dirty="0" smtClean="0">
                <a:solidFill>
                  <a:schemeClr val="bg1"/>
                </a:solidFill>
              </a:rPr>
              <a:t>GE 550hp  DC Engine Dynamometer</a:t>
            </a:r>
          </a:p>
        </p:txBody>
      </p:sp>
      <p:sp>
        <p:nvSpPr>
          <p:cNvPr id="9" name="TextBox 8"/>
          <p:cNvSpPr txBox="1"/>
          <p:nvPr/>
        </p:nvSpPr>
        <p:spPr>
          <a:xfrm>
            <a:off x="685800" y="6096000"/>
            <a:ext cx="3543300" cy="246221"/>
          </a:xfrm>
          <a:prstGeom prst="rect">
            <a:avLst/>
          </a:prstGeom>
          <a:noFill/>
        </p:spPr>
        <p:txBody>
          <a:bodyPr wrap="square" rtlCol="0">
            <a:spAutoFit/>
          </a:bodyPr>
          <a:lstStyle/>
          <a:p>
            <a:pPr algn="ctr"/>
            <a:r>
              <a:rPr lang="en-US" sz="1000" dirty="0" smtClean="0">
                <a:solidFill>
                  <a:schemeClr val="bg1"/>
                </a:solidFill>
              </a:rPr>
              <a:t>GE 800hp  DC Engine Dynamometer</a:t>
            </a:r>
          </a:p>
        </p:txBody>
      </p:sp>
      <p:sp>
        <p:nvSpPr>
          <p:cNvPr id="10" name="TextBox 9"/>
          <p:cNvSpPr txBox="1"/>
          <p:nvPr/>
        </p:nvSpPr>
        <p:spPr>
          <a:xfrm>
            <a:off x="5029200" y="6096000"/>
            <a:ext cx="3543300" cy="246221"/>
          </a:xfrm>
          <a:prstGeom prst="rect">
            <a:avLst/>
          </a:prstGeom>
          <a:noFill/>
        </p:spPr>
        <p:txBody>
          <a:bodyPr wrap="square" rtlCol="0">
            <a:spAutoFit/>
          </a:bodyPr>
          <a:lstStyle/>
          <a:p>
            <a:pPr algn="ctr"/>
            <a:r>
              <a:rPr lang="en-US" sz="1000" dirty="0" smtClean="0">
                <a:solidFill>
                  <a:schemeClr val="bg1"/>
                </a:solidFill>
              </a:rPr>
              <a:t>Eaton 225hp  AC Engine Dynamometer</a:t>
            </a:r>
          </a:p>
        </p:txBody>
      </p:sp>
      <p:sp>
        <p:nvSpPr>
          <p:cNvPr id="11" name="TextBox 10"/>
          <p:cNvSpPr txBox="1"/>
          <p:nvPr/>
        </p:nvSpPr>
        <p:spPr>
          <a:xfrm>
            <a:off x="5029200" y="3352800"/>
            <a:ext cx="3543300" cy="246221"/>
          </a:xfrm>
          <a:prstGeom prst="rect">
            <a:avLst/>
          </a:prstGeom>
          <a:noFill/>
        </p:spPr>
        <p:txBody>
          <a:bodyPr wrap="square" rtlCol="0">
            <a:spAutoFit/>
          </a:bodyPr>
          <a:lstStyle/>
          <a:p>
            <a:pPr algn="ctr"/>
            <a:r>
              <a:rPr lang="en-US" sz="1000" dirty="0" smtClean="0">
                <a:solidFill>
                  <a:schemeClr val="bg1"/>
                </a:solidFill>
              </a:rPr>
              <a:t>100hp  Eddy Current Dynamometer</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76200" y="0"/>
            <a:ext cx="9067800" cy="808038"/>
          </a:xfrm>
          <a:prstGeom prst="rect">
            <a:avLst/>
          </a:prstGeom>
        </p:spPr>
        <p:txBody>
          <a:bodyPr vert="horz" lIns="91440" tIns="45720" rIns="91440" bIns="45720" rtlCol="0" anchor="ctr">
            <a:noAutofit/>
          </a:bodyPr>
          <a:lstStyle/>
          <a:p>
            <a:pPr lvl="0" algn="ctr">
              <a:spcBef>
                <a:spcPct val="0"/>
              </a:spcBef>
              <a:defRPr/>
            </a:pPr>
            <a:r>
              <a:rPr lang="en-US" sz="3200" dirty="0" smtClean="0">
                <a:solidFill>
                  <a:srgbClr val="FFC000"/>
                </a:solidFill>
                <a:latin typeface="+mj-lt"/>
                <a:ea typeface="+mj-ea"/>
                <a:cs typeface="+mj-cs"/>
              </a:rPr>
              <a:t>Transportable Emissions Measurement Systems</a:t>
            </a:r>
          </a:p>
        </p:txBody>
      </p:sp>
      <p:pic>
        <p:nvPicPr>
          <p:cNvPr id="9" name="Picture 2" descr="L:\Marc C. Besch\Pictures\WVU\Lab\OBS Testing (Spring 2011)\DSC00660.JPG"/>
          <p:cNvPicPr>
            <a:picLocks noChangeAspect="1" noChangeArrowheads="1"/>
          </p:cNvPicPr>
          <p:nvPr/>
        </p:nvPicPr>
        <p:blipFill>
          <a:blip r:embed="rId2" cstate="print"/>
          <a:srcRect/>
          <a:stretch>
            <a:fillRect/>
          </a:stretch>
        </p:blipFill>
        <p:spPr bwMode="auto">
          <a:xfrm>
            <a:off x="914400" y="4088055"/>
            <a:ext cx="2590800" cy="1828800"/>
          </a:xfrm>
          <a:prstGeom prst="rect">
            <a:avLst/>
          </a:prstGeom>
          <a:noFill/>
        </p:spPr>
      </p:pic>
      <p:pic>
        <p:nvPicPr>
          <p:cNvPr id="2054" name="Picture 6" descr="L:\WVU AQMD (Ammonia)\Pictures\Vehicle 1 - Mack Truck\DSC05977.JPG"/>
          <p:cNvPicPr>
            <a:picLocks noChangeAspect="1" noChangeArrowheads="1"/>
          </p:cNvPicPr>
          <p:nvPr/>
        </p:nvPicPr>
        <p:blipFill>
          <a:blip r:embed="rId3" cstate="print"/>
          <a:srcRect/>
          <a:stretch>
            <a:fillRect/>
          </a:stretch>
        </p:blipFill>
        <p:spPr bwMode="auto">
          <a:xfrm>
            <a:off x="304800" y="990600"/>
            <a:ext cx="3886200" cy="2601506"/>
          </a:xfrm>
          <a:prstGeom prst="rect">
            <a:avLst/>
          </a:prstGeom>
          <a:noFill/>
        </p:spPr>
      </p:pic>
      <p:sp>
        <p:nvSpPr>
          <p:cNvPr id="17" name="TextBox 16"/>
          <p:cNvSpPr txBox="1"/>
          <p:nvPr/>
        </p:nvSpPr>
        <p:spPr>
          <a:xfrm>
            <a:off x="5181600" y="5994484"/>
            <a:ext cx="3124200" cy="253916"/>
          </a:xfrm>
          <a:prstGeom prst="rect">
            <a:avLst/>
          </a:prstGeom>
          <a:noFill/>
        </p:spPr>
        <p:txBody>
          <a:bodyPr wrap="square" rtlCol="0">
            <a:spAutoFit/>
          </a:bodyPr>
          <a:lstStyle/>
          <a:p>
            <a:pPr algn="ctr"/>
            <a:r>
              <a:rPr lang="en-US" sz="1050" b="1" dirty="0" smtClean="0">
                <a:solidFill>
                  <a:srgbClr val="FFC000"/>
                </a:solidFill>
              </a:rPr>
              <a:t>Heavy-duty Chassis Dynamometer</a:t>
            </a:r>
          </a:p>
        </p:txBody>
      </p:sp>
      <p:sp>
        <p:nvSpPr>
          <p:cNvPr id="18" name="TextBox 17"/>
          <p:cNvSpPr txBox="1"/>
          <p:nvPr/>
        </p:nvSpPr>
        <p:spPr>
          <a:xfrm>
            <a:off x="933450" y="5918284"/>
            <a:ext cx="2571750" cy="253916"/>
          </a:xfrm>
          <a:prstGeom prst="rect">
            <a:avLst/>
          </a:prstGeom>
          <a:noFill/>
        </p:spPr>
        <p:txBody>
          <a:bodyPr wrap="square" rtlCol="0">
            <a:spAutoFit/>
          </a:bodyPr>
          <a:lstStyle/>
          <a:p>
            <a:pPr algn="ctr"/>
            <a:r>
              <a:rPr lang="en-US" sz="1050" b="1" dirty="0" smtClean="0">
                <a:solidFill>
                  <a:srgbClr val="FFC000"/>
                </a:solidFill>
              </a:rPr>
              <a:t>Medium-duty Chassis Dynamometer</a:t>
            </a:r>
          </a:p>
        </p:txBody>
      </p:sp>
      <p:pic>
        <p:nvPicPr>
          <p:cNvPr id="2050" name="Picture 2" descr="Chassis_Dynamometer"/>
          <p:cNvPicPr>
            <a:picLocks noChangeAspect="1" noChangeArrowheads="1"/>
          </p:cNvPicPr>
          <p:nvPr/>
        </p:nvPicPr>
        <p:blipFill>
          <a:blip r:embed="rId4"/>
          <a:srcRect/>
          <a:stretch>
            <a:fillRect/>
          </a:stretch>
        </p:blipFill>
        <p:spPr bwMode="auto">
          <a:xfrm>
            <a:off x="5217328" y="4069005"/>
            <a:ext cx="3050372" cy="1920240"/>
          </a:xfrm>
          <a:prstGeom prst="rect">
            <a:avLst/>
          </a:prstGeom>
          <a:noFill/>
          <a:ln w="9525">
            <a:noFill/>
            <a:miter lim="800000"/>
            <a:headEnd/>
            <a:tailEnd/>
          </a:ln>
        </p:spPr>
      </p:pic>
      <p:sp>
        <p:nvSpPr>
          <p:cNvPr id="12" name="TextBox 11"/>
          <p:cNvSpPr txBox="1"/>
          <p:nvPr/>
        </p:nvSpPr>
        <p:spPr>
          <a:xfrm>
            <a:off x="304800" y="3657600"/>
            <a:ext cx="3886200" cy="253916"/>
          </a:xfrm>
          <a:prstGeom prst="rect">
            <a:avLst/>
          </a:prstGeom>
          <a:noFill/>
        </p:spPr>
        <p:txBody>
          <a:bodyPr wrap="square" rtlCol="0">
            <a:spAutoFit/>
          </a:bodyPr>
          <a:lstStyle/>
          <a:p>
            <a:pPr algn="ctr"/>
            <a:r>
              <a:rPr lang="en-US" sz="1050" b="1" dirty="0" smtClean="0">
                <a:solidFill>
                  <a:srgbClr val="FFC000"/>
                </a:solidFill>
              </a:rPr>
              <a:t>Transportable Heavy-duty Chassis Dynamometer</a:t>
            </a:r>
          </a:p>
        </p:txBody>
      </p:sp>
      <p:pic>
        <p:nvPicPr>
          <p:cNvPr id="13" name="Picture 12" descr="IMG_3709-1.jpg"/>
          <p:cNvPicPr>
            <a:picLocks noChangeAspect="1"/>
          </p:cNvPicPr>
          <p:nvPr/>
        </p:nvPicPr>
        <p:blipFill>
          <a:blip r:embed="rId5" cstate="print"/>
          <a:srcRect/>
          <a:stretch>
            <a:fillRect/>
          </a:stretch>
        </p:blipFill>
        <p:spPr>
          <a:xfrm>
            <a:off x="4648200" y="990600"/>
            <a:ext cx="4111488" cy="2590800"/>
          </a:xfrm>
          <a:prstGeom prst="rect">
            <a:avLst/>
          </a:prstGeom>
        </p:spPr>
      </p:pic>
      <p:sp>
        <p:nvSpPr>
          <p:cNvPr id="14" name="TextBox 13"/>
          <p:cNvSpPr txBox="1"/>
          <p:nvPr/>
        </p:nvSpPr>
        <p:spPr>
          <a:xfrm>
            <a:off x="4724400" y="3657600"/>
            <a:ext cx="3886200" cy="253916"/>
          </a:xfrm>
          <a:prstGeom prst="rect">
            <a:avLst/>
          </a:prstGeom>
          <a:noFill/>
        </p:spPr>
        <p:txBody>
          <a:bodyPr wrap="square" rtlCol="0">
            <a:spAutoFit/>
          </a:bodyPr>
          <a:lstStyle/>
          <a:p>
            <a:pPr algn="ctr"/>
            <a:r>
              <a:rPr lang="en-US" sz="1050" b="1" dirty="0" smtClean="0">
                <a:solidFill>
                  <a:srgbClr val="FFC000"/>
                </a:solidFill>
              </a:rPr>
              <a:t>Transportable Emissions Measurement System (TEMS)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DSC05543.JPG"/>
          <p:cNvPicPr>
            <a:picLocks noChangeAspect="1"/>
          </p:cNvPicPr>
          <p:nvPr/>
        </p:nvPicPr>
        <p:blipFill>
          <a:blip r:embed="rId2" cstate="print"/>
          <a:stretch>
            <a:fillRect/>
          </a:stretch>
        </p:blipFill>
        <p:spPr>
          <a:xfrm>
            <a:off x="2590800" y="1599114"/>
            <a:ext cx="3734261" cy="2499793"/>
          </a:xfrm>
          <a:prstGeom prst="rect">
            <a:avLst/>
          </a:prstGeom>
        </p:spPr>
      </p:pic>
      <p:pic>
        <p:nvPicPr>
          <p:cNvPr id="5" name="Picture 4" descr="C:\Users\Dan Carder\Desktop\CAFEE\CAFEE Press Images\100_0339.JPG"/>
          <p:cNvPicPr>
            <a:picLocks noChangeAspect="1" noChangeArrowheads="1"/>
          </p:cNvPicPr>
          <p:nvPr/>
        </p:nvPicPr>
        <p:blipFill>
          <a:blip r:embed="rId3" cstate="print"/>
          <a:srcRect/>
          <a:stretch>
            <a:fillRect/>
          </a:stretch>
        </p:blipFill>
        <p:spPr bwMode="auto">
          <a:xfrm>
            <a:off x="6019800" y="122789"/>
            <a:ext cx="2986134" cy="2239411"/>
          </a:xfrm>
          <a:prstGeom prst="rect">
            <a:avLst/>
          </a:prstGeom>
          <a:noFill/>
        </p:spPr>
      </p:pic>
      <p:pic>
        <p:nvPicPr>
          <p:cNvPr id="7" name="Picture 7" descr="Dozer_2"/>
          <p:cNvPicPr>
            <a:picLocks noChangeAspect="1" noChangeArrowheads="1"/>
          </p:cNvPicPr>
          <p:nvPr/>
        </p:nvPicPr>
        <p:blipFill>
          <a:blip r:embed="rId4" cstate="print">
            <a:lum bright="12000" contrast="18000"/>
          </a:blip>
          <a:srcRect/>
          <a:stretch>
            <a:fillRect/>
          </a:stretch>
        </p:blipFill>
        <p:spPr bwMode="auto">
          <a:xfrm>
            <a:off x="152400" y="152400"/>
            <a:ext cx="3094826" cy="1919194"/>
          </a:xfrm>
          <a:prstGeom prst="rect">
            <a:avLst/>
          </a:prstGeom>
          <a:noFill/>
          <a:ln w="9525">
            <a:solidFill>
              <a:schemeClr val="tx1"/>
            </a:solidFill>
            <a:miter lim="800000"/>
            <a:headEnd/>
            <a:tailEnd/>
          </a:ln>
        </p:spPr>
      </p:pic>
      <p:pic>
        <p:nvPicPr>
          <p:cNvPr id="9" name="Picture 8" descr="DSC05348.JPG"/>
          <p:cNvPicPr>
            <a:picLocks noChangeAspect="1"/>
          </p:cNvPicPr>
          <p:nvPr/>
        </p:nvPicPr>
        <p:blipFill>
          <a:blip r:embed="rId5" cstate="print"/>
          <a:stretch>
            <a:fillRect/>
          </a:stretch>
        </p:blipFill>
        <p:spPr>
          <a:xfrm>
            <a:off x="5562600" y="3886200"/>
            <a:ext cx="3429000" cy="2295445"/>
          </a:xfrm>
          <a:prstGeom prst="rect">
            <a:avLst/>
          </a:prstGeom>
        </p:spPr>
      </p:pic>
      <p:pic>
        <p:nvPicPr>
          <p:cNvPr id="11" name="Picture 1030"/>
          <p:cNvPicPr>
            <a:picLocks noChangeAspect="1" noChangeArrowheads="1"/>
          </p:cNvPicPr>
          <p:nvPr/>
        </p:nvPicPr>
        <p:blipFill>
          <a:blip r:embed="rId6" cstate="print"/>
          <a:srcRect b="3030"/>
          <a:stretch>
            <a:fillRect/>
          </a:stretch>
        </p:blipFill>
        <p:spPr bwMode="auto">
          <a:xfrm>
            <a:off x="152400" y="4038600"/>
            <a:ext cx="3505200" cy="215704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p:nvPr/>
        </p:nvPicPr>
        <p:blipFill>
          <a:blip r:embed="rId2" cstate="print"/>
          <a:stretch>
            <a:fillRect/>
          </a:stretch>
        </p:blipFill>
        <p:spPr>
          <a:xfrm>
            <a:off x="5781675" y="2286000"/>
            <a:ext cx="3200400" cy="1416245"/>
          </a:xfrm>
          <a:prstGeom prst="rect">
            <a:avLst/>
          </a:prstGeom>
          <a:noFill/>
          <a:ln>
            <a:noFill/>
          </a:ln>
        </p:spPr>
      </p:pic>
      <p:pic>
        <p:nvPicPr>
          <p:cNvPr id="8" name="Picture 7"/>
          <p:cNvPicPr/>
          <p:nvPr/>
        </p:nvPicPr>
        <p:blipFill>
          <a:blip r:embed="rId3" cstate="print"/>
          <a:stretch>
            <a:fillRect/>
          </a:stretch>
        </p:blipFill>
        <p:spPr>
          <a:xfrm>
            <a:off x="5791200" y="3831004"/>
            <a:ext cx="3200400" cy="2417396"/>
          </a:xfrm>
          <a:prstGeom prst="rect">
            <a:avLst/>
          </a:prstGeom>
          <a:noFill/>
          <a:ln>
            <a:noFill/>
          </a:ln>
        </p:spPr>
      </p:pic>
      <p:pic>
        <p:nvPicPr>
          <p:cNvPr id="10" name="Picture 3" descr="L:\WVU Windtunnel Study\Windtunnel Construction\Pictures\2012-04-26 12.07.jpg"/>
          <p:cNvPicPr>
            <a:picLocks noChangeAspect="1" noChangeArrowheads="1"/>
          </p:cNvPicPr>
          <p:nvPr/>
        </p:nvPicPr>
        <p:blipFill>
          <a:blip r:embed="rId4" cstate="print"/>
          <a:srcRect/>
          <a:stretch>
            <a:fillRect/>
          </a:stretch>
        </p:blipFill>
        <p:spPr bwMode="auto">
          <a:xfrm>
            <a:off x="154274" y="3560762"/>
            <a:ext cx="5408326" cy="2687638"/>
          </a:xfrm>
          <a:prstGeom prst="rect">
            <a:avLst/>
          </a:prstGeom>
          <a:noFill/>
        </p:spPr>
      </p:pic>
      <p:pic>
        <p:nvPicPr>
          <p:cNvPr id="11" name="Picture 2" descr="L:\WVU Windtunnel Study\Windtunnel Construction\Pictures\2012-01-12 12.14.38.jpg"/>
          <p:cNvPicPr>
            <a:picLocks noChangeAspect="1" noChangeArrowheads="1"/>
          </p:cNvPicPr>
          <p:nvPr/>
        </p:nvPicPr>
        <p:blipFill>
          <a:blip r:embed="rId5" cstate="print"/>
          <a:srcRect/>
          <a:stretch>
            <a:fillRect/>
          </a:stretch>
        </p:blipFill>
        <p:spPr bwMode="auto">
          <a:xfrm>
            <a:off x="125699" y="2287587"/>
            <a:ext cx="2133600" cy="1600200"/>
          </a:xfrm>
          <a:prstGeom prst="rect">
            <a:avLst/>
          </a:prstGeom>
          <a:noFill/>
        </p:spPr>
      </p:pic>
      <p:sp>
        <p:nvSpPr>
          <p:cNvPr id="12" name="Title 1"/>
          <p:cNvSpPr txBox="1">
            <a:spLocks/>
          </p:cNvSpPr>
          <p:nvPr/>
        </p:nvSpPr>
        <p:spPr>
          <a:xfrm>
            <a:off x="533400" y="1676400"/>
            <a:ext cx="8229600" cy="808038"/>
          </a:xfrm>
          <a:prstGeom prst="rect">
            <a:avLst/>
          </a:prstGeom>
        </p:spPr>
        <p:txBody>
          <a:bodyPr vert="horz" lIns="91440" tIns="45720" rIns="91440" bIns="45720" rtlCol="0" anchor="ctr">
            <a:noAutofit/>
          </a:bodyPr>
          <a:lstStyle/>
          <a:p>
            <a:pPr lvl="0" algn="ctr">
              <a:spcBef>
                <a:spcPct val="0"/>
              </a:spcBef>
              <a:defRPr/>
            </a:pPr>
            <a:endParaRPr lang="en-US" sz="3200" dirty="0" smtClean="0">
              <a:solidFill>
                <a:srgbClr val="FFC000"/>
              </a:solidFill>
            </a:endParaRPr>
          </a:p>
        </p:txBody>
      </p:sp>
      <p:sp>
        <p:nvSpPr>
          <p:cNvPr id="13" name="Title 1"/>
          <p:cNvSpPr txBox="1">
            <a:spLocks/>
          </p:cNvSpPr>
          <p:nvPr/>
        </p:nvSpPr>
        <p:spPr>
          <a:xfrm>
            <a:off x="457200" y="76200"/>
            <a:ext cx="8229600" cy="808038"/>
          </a:xfrm>
          <a:prstGeom prst="rect">
            <a:avLst/>
          </a:prstGeom>
        </p:spPr>
        <p:txBody>
          <a:bodyPr vert="horz" lIns="91440" tIns="45720" rIns="91440" bIns="45720" rtlCol="0" anchor="ctr">
            <a:noAutofit/>
          </a:bodyPr>
          <a:lstStyle/>
          <a:p>
            <a:pPr lvl="0" algn="ctr">
              <a:spcBef>
                <a:spcPct val="0"/>
              </a:spcBef>
              <a:defRPr/>
            </a:pPr>
            <a:r>
              <a:rPr lang="en-US" sz="3200" dirty="0" smtClean="0">
                <a:solidFill>
                  <a:srgbClr val="FFC000"/>
                </a:solidFill>
              </a:rPr>
              <a:t>Subsonic Environmental Wind Tunnel</a:t>
            </a:r>
          </a:p>
        </p:txBody>
      </p:sp>
      <p:grpSp>
        <p:nvGrpSpPr>
          <p:cNvPr id="1026" name="Group 14"/>
          <p:cNvGrpSpPr>
            <a:grpSpLocks/>
          </p:cNvGrpSpPr>
          <p:nvPr/>
        </p:nvGrpSpPr>
        <p:grpSpPr bwMode="auto">
          <a:xfrm>
            <a:off x="8126413" y="4740275"/>
            <a:ext cx="1169960" cy="1336675"/>
            <a:chOff x="9900" y="9855"/>
            <a:chExt cx="1843" cy="2105"/>
          </a:xfrm>
        </p:grpSpPr>
        <p:cxnSp>
          <p:nvCxnSpPr>
            <p:cNvPr id="20" name="Straight Arrow Connector 19"/>
            <p:cNvCxnSpPr>
              <a:cxnSpLocks noChangeShapeType="1"/>
            </p:cNvCxnSpPr>
            <p:nvPr/>
          </p:nvCxnSpPr>
          <p:spPr bwMode="auto">
            <a:xfrm>
              <a:off x="10783" y="9855"/>
              <a:ext cx="10" cy="2105"/>
            </a:xfrm>
            <a:prstGeom prst="straightConnector1">
              <a:avLst/>
            </a:prstGeom>
            <a:noFill/>
            <a:ln w="12700">
              <a:solidFill>
                <a:srgbClr val="FF0000"/>
              </a:solidFill>
              <a:round/>
              <a:headEnd type="arrow" w="med" len="med"/>
              <a:tailEnd type="arrow" w="med" len="med"/>
            </a:ln>
          </p:spPr>
        </p:cxnSp>
        <p:sp>
          <p:nvSpPr>
            <p:cNvPr id="21" name="Text Box 3"/>
            <p:cNvSpPr txBox="1">
              <a:spLocks noChangeArrowheads="1"/>
            </p:cNvSpPr>
            <p:nvPr/>
          </p:nvSpPr>
          <p:spPr bwMode="auto">
            <a:xfrm>
              <a:off x="10318" y="10582"/>
              <a:ext cx="1425" cy="4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rgbClr val="FF0000"/>
                  </a:solidFill>
                  <a:effectLst/>
                  <a:latin typeface="Calibri" pitchFamily="34" charset="0"/>
                  <a:cs typeface="Arial" pitchFamily="34" charset="0"/>
                </a:rPr>
                <a:t>16ft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2" name="Straight Connector 25"/>
            <p:cNvSpPr>
              <a:spLocks noChangeShapeType="1"/>
            </p:cNvSpPr>
            <p:nvPr/>
          </p:nvSpPr>
          <p:spPr bwMode="auto">
            <a:xfrm flipV="1">
              <a:off x="9900" y="9857"/>
              <a:ext cx="948" cy="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 name="Straight Connector 26"/>
            <p:cNvSpPr>
              <a:spLocks noChangeShapeType="1"/>
            </p:cNvSpPr>
            <p:nvPr/>
          </p:nvSpPr>
          <p:spPr bwMode="auto">
            <a:xfrm flipV="1">
              <a:off x="9907" y="11953"/>
              <a:ext cx="948" cy="0"/>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031" name="Group 13"/>
          <p:cNvGrpSpPr>
            <a:grpSpLocks/>
          </p:cNvGrpSpPr>
          <p:nvPr/>
        </p:nvGrpSpPr>
        <p:grpSpPr bwMode="auto">
          <a:xfrm>
            <a:off x="6734175" y="4084331"/>
            <a:ext cx="1571534" cy="717861"/>
            <a:chOff x="7830" y="8814"/>
            <a:chExt cx="2476" cy="1130"/>
          </a:xfrm>
        </p:grpSpPr>
        <p:cxnSp>
          <p:nvCxnSpPr>
            <p:cNvPr id="14" name="Straight Arrow Connector 21"/>
            <p:cNvCxnSpPr>
              <a:cxnSpLocks noChangeShapeType="1"/>
            </p:cNvCxnSpPr>
            <p:nvPr/>
          </p:nvCxnSpPr>
          <p:spPr bwMode="auto">
            <a:xfrm>
              <a:off x="7833" y="9235"/>
              <a:ext cx="2059" cy="0"/>
            </a:xfrm>
            <a:prstGeom prst="straightConnector1">
              <a:avLst/>
            </a:prstGeom>
            <a:noFill/>
            <a:ln w="12700">
              <a:solidFill>
                <a:srgbClr val="FF0000"/>
              </a:solidFill>
              <a:round/>
              <a:headEnd type="arrow" w="med" len="med"/>
              <a:tailEnd type="arrow" w="med" len="med"/>
            </a:ln>
          </p:spPr>
        </p:cxnSp>
        <p:sp>
          <p:nvSpPr>
            <p:cNvPr id="16" name="Text Box 4"/>
            <p:cNvSpPr txBox="1">
              <a:spLocks noChangeArrowheads="1"/>
            </p:cNvSpPr>
            <p:nvPr/>
          </p:nvSpPr>
          <p:spPr bwMode="auto">
            <a:xfrm>
              <a:off x="8881" y="8814"/>
              <a:ext cx="1425" cy="6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rgbClr val="FF0000"/>
                  </a:solidFill>
                  <a:effectLst/>
                  <a:latin typeface="Calibri" pitchFamily="34" charset="0"/>
                  <a:cs typeface="Arial" pitchFamily="34" charset="0"/>
                </a:rPr>
                <a:t>16ft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7" name="Straight Connector 23"/>
            <p:cNvSpPr>
              <a:spLocks noChangeShapeType="1"/>
            </p:cNvSpPr>
            <p:nvPr/>
          </p:nvSpPr>
          <p:spPr bwMode="auto">
            <a:xfrm>
              <a:off x="9891" y="9267"/>
              <a:ext cx="0" cy="677"/>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Straight Connector 24"/>
            <p:cNvSpPr>
              <a:spLocks noChangeShapeType="1"/>
            </p:cNvSpPr>
            <p:nvPr/>
          </p:nvSpPr>
          <p:spPr bwMode="auto">
            <a:xfrm>
              <a:off x="7830" y="9267"/>
              <a:ext cx="0" cy="677"/>
            </a:xfrm>
            <a:prstGeom prst="line">
              <a:avLst/>
            </a:prstGeom>
            <a:noFill/>
            <a:ln w="9525">
              <a:solidFill>
                <a:srgbClr val="FF0000"/>
              </a:solidFill>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036" name="Straight Arrow Connector 14"/>
          <p:cNvCxnSpPr>
            <a:cxnSpLocks/>
          </p:cNvCxnSpPr>
          <p:nvPr/>
        </p:nvCxnSpPr>
        <p:spPr bwMode="auto">
          <a:xfrm>
            <a:off x="6200775" y="3189288"/>
            <a:ext cx="1716088" cy="525462"/>
          </a:xfrm>
          <a:prstGeom prst="straightConnector1">
            <a:avLst/>
          </a:prstGeom>
          <a:noFill/>
          <a:ln w="12700">
            <a:solidFill>
              <a:srgbClr val="FF0000"/>
            </a:solidFill>
            <a:round/>
            <a:headEnd type="arrow" w="med" len="med"/>
            <a:tailEnd type="arrow" w="med" len="med"/>
          </a:ln>
        </p:spPr>
      </p:cxnSp>
      <p:sp>
        <p:nvSpPr>
          <p:cNvPr id="1037" name="Text Box 2"/>
          <p:cNvSpPr txBox="1">
            <a:spLocks noChangeArrowheads="1"/>
          </p:cNvSpPr>
          <p:nvPr/>
        </p:nvSpPr>
        <p:spPr bwMode="auto">
          <a:xfrm>
            <a:off x="6105525" y="3390900"/>
            <a:ext cx="904875" cy="342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1200" b="0" i="0" u="none" strike="noStrike" cap="none" normalizeH="0" baseline="0" dirty="0" smtClean="0">
                <a:ln>
                  <a:noFill/>
                </a:ln>
                <a:solidFill>
                  <a:srgbClr val="FF0000"/>
                </a:solidFill>
                <a:effectLst/>
                <a:latin typeface="Calibri" pitchFamily="34" charset="0"/>
                <a:cs typeface="Arial" pitchFamily="34" charset="0"/>
              </a:rPr>
              <a:t>115ft</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8" name="Immagine 4" descr="D:\Projects\CAFEE Wind Tunnel\Images\Wind Tunnel Simulation\Final_outline_4.JPG"/>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286000" y="2287587"/>
            <a:ext cx="3352800" cy="1301750"/>
          </a:xfrm>
          <a:prstGeom prst="rect">
            <a:avLst/>
          </a:prstGeom>
          <a:noFill/>
          <a:ln>
            <a:noFill/>
          </a:ln>
        </p:spPr>
      </p:pic>
      <p:sp>
        <p:nvSpPr>
          <p:cNvPr id="29" name="Content Placeholder 2"/>
          <p:cNvSpPr txBox="1">
            <a:spLocks/>
          </p:cNvSpPr>
          <p:nvPr/>
        </p:nvSpPr>
        <p:spPr>
          <a:xfrm>
            <a:off x="152400" y="800100"/>
            <a:ext cx="8763000" cy="1409700"/>
          </a:xfrm>
          <a:prstGeom prst="rect">
            <a:avLst/>
          </a:prstGeom>
        </p:spPr>
        <p:txBody>
          <a:bodyPr/>
          <a:lstStyle/>
          <a:p>
            <a:pPr marL="228600" lvl="0" indent="-228600">
              <a:spcBef>
                <a:spcPct val="20000"/>
              </a:spcBef>
              <a:buFont typeface="Arial" pitchFamily="34" charset="0"/>
              <a:buChar char="•"/>
              <a:defRPr/>
            </a:pPr>
            <a:r>
              <a:rPr lang="en-US" sz="1400" dirty="0" smtClean="0">
                <a:solidFill>
                  <a:schemeClr val="bg1"/>
                </a:solidFill>
                <a:latin typeface="+mj-lt"/>
              </a:rPr>
              <a:t>Analyze the interaction between exhaust and background PM</a:t>
            </a:r>
          </a:p>
          <a:p>
            <a:pPr marL="228600" lvl="0" indent="-228600">
              <a:spcBef>
                <a:spcPct val="20000"/>
              </a:spcBef>
              <a:buFont typeface="Arial" pitchFamily="34" charset="0"/>
              <a:buChar char="•"/>
              <a:defRPr/>
            </a:pPr>
            <a:r>
              <a:rPr lang="en-US" sz="1400" dirty="0" smtClean="0">
                <a:solidFill>
                  <a:schemeClr val="bg1"/>
                </a:solidFill>
                <a:latin typeface="+mj-lt"/>
              </a:rPr>
              <a:t>Further develop the knowledge of PM formation and evolution in real ambient conditions using current technologies</a:t>
            </a:r>
          </a:p>
          <a:p>
            <a:pPr marL="228600" lvl="0" indent="-228600">
              <a:spcBef>
                <a:spcPct val="20000"/>
              </a:spcBef>
              <a:buFont typeface="Arial" pitchFamily="34" charset="0"/>
              <a:buChar char="•"/>
              <a:defRPr/>
            </a:pPr>
            <a:r>
              <a:rPr lang="en-US" sz="1400" dirty="0" smtClean="0">
                <a:solidFill>
                  <a:schemeClr val="bg1"/>
                </a:solidFill>
                <a:latin typeface="+mj-lt"/>
              </a:rPr>
              <a:t>Investigate the secondary PM formation from latest exhaust after-treatment technologies (DPF/SCR)</a:t>
            </a:r>
          </a:p>
          <a:p>
            <a:pPr marL="228600" lvl="0" indent="-228600">
              <a:spcBef>
                <a:spcPct val="20000"/>
              </a:spcBef>
              <a:buFont typeface="Arial" pitchFamily="34" charset="0"/>
              <a:buChar char="•"/>
              <a:defRPr/>
            </a:pPr>
            <a:r>
              <a:rPr lang="en-US" sz="1400" dirty="0" smtClean="0">
                <a:solidFill>
                  <a:schemeClr val="bg1"/>
                </a:solidFill>
                <a:latin typeface="+mj-lt"/>
              </a:rPr>
              <a:t>Waste heat recovery research, exhaust after treatment cooling research</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5424</TotalTime>
  <Words>919</Words>
  <Application>Microsoft Office PowerPoint</Application>
  <PresentationFormat>On-screen Show (4:3)</PresentationFormat>
  <Paragraphs>103</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Office Theme</vt:lpstr>
      <vt:lpstr>Slide 1</vt:lpstr>
      <vt:lpstr>CAFEE Vision Statement</vt:lpstr>
      <vt:lpstr>Mission Statement</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Marc C Besch</dc:creator>
  <cp:lastModifiedBy>Marc C. Besch</cp:lastModifiedBy>
  <cp:revision>251</cp:revision>
  <dcterms:created xsi:type="dcterms:W3CDTF">2012-03-18T22:58:51Z</dcterms:created>
  <dcterms:modified xsi:type="dcterms:W3CDTF">2013-10-15T16:31:07Z</dcterms:modified>
</cp:coreProperties>
</file>